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6858000" cx="12192000"/>
  <p:notesSz cx="6864350" cy="9996475"/>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58">
          <p15:clr>
            <a:srgbClr val="000000"/>
          </p15:clr>
        </p15:guide>
        <p15:guide id="2" pos="383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23EBAEE-5371-4596-A314-A9707CC66550}">
  <a:tblStyle styleId="{123EBAEE-5371-4596-A314-A9707CC66550}" styleName="Table_0">
    <a:wholeTbl>
      <a:tcTxStyle b="off" i="off">
        <a:font>
          <a:latin typeface="맑은 고딕"/>
          <a:ea typeface="맑은 고딕"/>
          <a:cs typeface="맑은 고딕"/>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맑은 고딕"/>
          <a:ea typeface="맑은 고딕"/>
          <a:cs typeface="맑은 고딕"/>
        </a:font>
        <a:schemeClr val="lt1"/>
      </a:tcTxStyle>
      <a:tcStyle>
        <a:fill>
          <a:solidFill>
            <a:schemeClr val="accent1"/>
          </a:solidFill>
        </a:fill>
      </a:tcStyle>
    </a:lastCol>
    <a:firstCol>
      <a:tcTxStyle b="on" i="off">
        <a:font>
          <a:latin typeface="맑은 고딕"/>
          <a:ea typeface="맑은 고딕"/>
          <a:cs typeface="맑은 고딕"/>
        </a:font>
        <a:schemeClr val="lt1"/>
      </a:tcTxStyle>
      <a:tcStyle>
        <a:fill>
          <a:solidFill>
            <a:schemeClr val="accent1"/>
          </a:solidFill>
        </a:fill>
      </a:tcStyle>
    </a:firstCol>
    <a:lastRow>
      <a:tcTxStyle b="on" i="off">
        <a:font>
          <a:latin typeface="맑은 고딕"/>
          <a:ea typeface="맑은 고딕"/>
          <a:cs typeface="맑은 고딕"/>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맑은 고딕"/>
          <a:ea typeface="맑은 고딕"/>
          <a:cs typeface="맑은 고딕"/>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58" orient="horz"/>
        <p:guide pos="383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4975" cy="50165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4" name="Google Shape;4;n"/>
          <p:cNvSpPr txBox="1"/>
          <p:nvPr>
            <p:ph idx="10" type="dt"/>
          </p:nvPr>
        </p:nvSpPr>
        <p:spPr>
          <a:xfrm>
            <a:off x="3887788" y="0"/>
            <a:ext cx="2974975" cy="50165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5" name="Google Shape;5;n"/>
          <p:cNvSpPr/>
          <p:nvPr>
            <p:ph idx="3"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810125"/>
            <a:ext cx="5492750" cy="39370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indent="-228600" lvl="1" marL="914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2pPr>
            <a:lvl3pPr indent="-228600" lvl="2" marL="1371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3pPr>
            <a:lvl4pPr indent="-228600" lvl="3" marL="1828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4pPr>
            <a:lvl5pPr indent="-228600" lvl="4" marL="22860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5pPr>
            <a:lvl6pPr indent="-228600" lvl="5" marL="27432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6pPr>
            <a:lvl7pPr indent="-228600" lvl="6" marL="32004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7pPr>
            <a:lvl8pPr indent="-228600" lvl="7" marL="36576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8pPr>
            <a:lvl9pPr indent="-228600" lvl="8" marL="411480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9pPr>
          </a:lstStyle>
          <a:p/>
        </p:txBody>
      </p:sp>
      <p:sp>
        <p:nvSpPr>
          <p:cNvPr id="7" name="Google Shape;7;n"/>
          <p:cNvSpPr txBox="1"/>
          <p:nvPr>
            <p:ph idx="11" type="ftr"/>
          </p:nvPr>
        </p:nvSpPr>
        <p:spPr>
          <a:xfrm>
            <a:off x="0" y="9494838"/>
            <a:ext cx="2974975" cy="5016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8" name="Google Shape;8;n"/>
          <p:cNvSpPr txBox="1"/>
          <p:nvPr>
            <p:ph idx="12" type="sldNum"/>
          </p:nvPr>
        </p:nvSpPr>
        <p:spPr>
          <a:xfrm>
            <a:off x="3887788" y="9494838"/>
            <a:ext cx="2974975" cy="50165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ko-KR" sz="1200" u="none" cap="none" strike="noStrike">
                <a:solidFill>
                  <a:schemeClr val="dk1"/>
                </a:solidFill>
                <a:latin typeface="Malgun Gothic"/>
                <a:ea typeface="Malgun Gothic"/>
                <a:cs typeface="Malgun Gothic"/>
                <a:sym typeface="Malgun Gothic"/>
              </a:rPr>
              <a:t>‹#›</a:t>
            </a:fld>
            <a:endParaRPr b="0" i="0" sz="1200" u="none" cap="none" strike="noStrike">
              <a:solidFill>
                <a:schemeClr val="dk1"/>
              </a:solidFill>
              <a:latin typeface="Malgun Gothic"/>
              <a:ea typeface="Malgun Gothic"/>
              <a:cs typeface="Malgun Gothic"/>
              <a:sym typeface="Malgun Gothic"/>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810125"/>
            <a:ext cx="5492750" cy="3937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ko-KR"/>
              <a:t>저희는 스마트 피트니스 데이터를 이용한 헬스케어 핀테크 서비스 ‘머핀’을 개발했습니다.</a:t>
            </a:r>
            <a:endParaRPr/>
          </a:p>
        </p:txBody>
      </p:sp>
      <p:sp>
        <p:nvSpPr>
          <p:cNvPr id="86" name="Google Shape;86;p1:notes"/>
          <p:cNvSpPr/>
          <p:nvPr>
            <p:ph idx="2"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9:notes"/>
          <p:cNvSpPr txBox="1"/>
          <p:nvPr>
            <p:ph idx="1" type="body"/>
          </p:nvPr>
        </p:nvSpPr>
        <p:spPr>
          <a:xfrm>
            <a:off x="685800" y="4810125"/>
            <a:ext cx="5492750" cy="393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기대효과로는</a:t>
            </a:r>
            <a:endParaRPr/>
          </a:p>
          <a:p>
            <a:pPr indent="0" lvl="0" marL="0" rtl="0" algn="l">
              <a:spcBef>
                <a:spcPts val="0"/>
              </a:spcBef>
              <a:spcAft>
                <a:spcPts val="0"/>
              </a:spcAft>
              <a:buNone/>
            </a:pPr>
            <a:r>
              <a:rPr lang="ko-KR"/>
              <a:t>헬스케어 시장을 확대하고</a:t>
            </a:r>
            <a:endParaRPr/>
          </a:p>
          <a:p>
            <a:pPr indent="0" lvl="0" marL="0" rtl="0" algn="l">
              <a:spcBef>
                <a:spcPts val="0"/>
              </a:spcBef>
              <a:spcAft>
                <a:spcPts val="0"/>
              </a:spcAft>
              <a:buNone/>
            </a:pPr>
            <a:r>
              <a:rPr lang="ko-KR"/>
              <a:t>고객 건강 정보를 디지털화하고</a:t>
            </a:r>
            <a:endParaRPr/>
          </a:p>
          <a:p>
            <a:pPr indent="0" lvl="0" marL="0" rtl="0" algn="l">
              <a:spcBef>
                <a:spcPts val="0"/>
              </a:spcBef>
              <a:spcAft>
                <a:spcPts val="0"/>
              </a:spcAft>
              <a:buNone/>
            </a:pPr>
            <a:r>
              <a:rPr lang="ko-KR"/>
              <a:t>보험 및 금융 상품으로의 접근성을 확대할 수 있습니다.</a:t>
            </a:r>
            <a:endParaRPr/>
          </a:p>
        </p:txBody>
      </p:sp>
      <p:sp>
        <p:nvSpPr>
          <p:cNvPr id="194" name="Google Shape;194;p9:notes"/>
          <p:cNvSpPr txBox="1"/>
          <p:nvPr>
            <p:ph idx="12" type="sldNum"/>
          </p:nvPr>
        </p:nvSpPr>
        <p:spPr>
          <a:xfrm>
            <a:off x="3887788" y="9494838"/>
            <a:ext cx="2974975" cy="5016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0:notes"/>
          <p:cNvSpPr/>
          <p:nvPr>
            <p:ph idx="2"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10:notes"/>
          <p:cNvSpPr txBox="1"/>
          <p:nvPr>
            <p:ph idx="1" type="body"/>
          </p:nvPr>
        </p:nvSpPr>
        <p:spPr>
          <a:xfrm>
            <a:off x="685800" y="4810125"/>
            <a:ext cx="5492750" cy="393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저희가 사용한 기술입니다.</a:t>
            </a:r>
            <a:endParaRPr/>
          </a:p>
        </p:txBody>
      </p:sp>
      <p:sp>
        <p:nvSpPr>
          <p:cNvPr id="203" name="Google Shape;203;p10:notes"/>
          <p:cNvSpPr txBox="1"/>
          <p:nvPr>
            <p:ph idx="12" type="sldNum"/>
          </p:nvPr>
        </p:nvSpPr>
        <p:spPr>
          <a:xfrm>
            <a:off x="3887788" y="9494838"/>
            <a:ext cx="2974975" cy="5016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1:notes"/>
          <p:cNvSpPr/>
          <p:nvPr>
            <p:ph idx="2"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1:notes"/>
          <p:cNvSpPr txBox="1"/>
          <p:nvPr>
            <p:ph idx="1" type="body"/>
          </p:nvPr>
        </p:nvSpPr>
        <p:spPr>
          <a:xfrm>
            <a:off x="685800" y="4810125"/>
            <a:ext cx="5492750" cy="393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저희의 서비스입니다.</a:t>
            </a:r>
            <a:endParaRPr/>
          </a:p>
        </p:txBody>
      </p:sp>
      <p:sp>
        <p:nvSpPr>
          <p:cNvPr id="212" name="Google Shape;212;p11:notes"/>
          <p:cNvSpPr txBox="1"/>
          <p:nvPr>
            <p:ph idx="12" type="sldNum"/>
          </p:nvPr>
        </p:nvSpPr>
        <p:spPr>
          <a:xfrm>
            <a:off x="3887788" y="9494838"/>
            <a:ext cx="2974975" cy="5016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612588bd96_2_7:notes"/>
          <p:cNvSpPr/>
          <p:nvPr>
            <p:ph idx="2" type="sldImg"/>
          </p:nvPr>
        </p:nvSpPr>
        <p:spPr>
          <a:xfrm>
            <a:off x="434975" y="1249363"/>
            <a:ext cx="5994300" cy="337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612588bd96_2_7:notes"/>
          <p:cNvSpPr txBox="1"/>
          <p:nvPr>
            <p:ph idx="1" type="body"/>
          </p:nvPr>
        </p:nvSpPr>
        <p:spPr>
          <a:xfrm>
            <a:off x="685800" y="4810125"/>
            <a:ext cx="5492700" cy="393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저희의 서비스입니다.</a:t>
            </a:r>
            <a:endParaRPr/>
          </a:p>
        </p:txBody>
      </p:sp>
      <p:sp>
        <p:nvSpPr>
          <p:cNvPr id="224" name="Google Shape;224;g612588bd96_2_7:notes"/>
          <p:cNvSpPr txBox="1"/>
          <p:nvPr>
            <p:ph idx="12" type="sldNum"/>
          </p:nvPr>
        </p:nvSpPr>
        <p:spPr>
          <a:xfrm>
            <a:off x="3887788" y="9494838"/>
            <a:ext cx="2975100" cy="5016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12588bd96_2_16:notes"/>
          <p:cNvSpPr/>
          <p:nvPr>
            <p:ph idx="2" type="sldImg"/>
          </p:nvPr>
        </p:nvSpPr>
        <p:spPr>
          <a:xfrm>
            <a:off x="434975" y="1249363"/>
            <a:ext cx="5994300" cy="337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5" name="Google Shape;235;g612588bd96_2_16:notes"/>
          <p:cNvSpPr txBox="1"/>
          <p:nvPr>
            <p:ph idx="1" type="body"/>
          </p:nvPr>
        </p:nvSpPr>
        <p:spPr>
          <a:xfrm>
            <a:off x="685800" y="4810125"/>
            <a:ext cx="5492700" cy="393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저희의 서비스입니다.</a:t>
            </a:r>
            <a:endParaRPr/>
          </a:p>
        </p:txBody>
      </p:sp>
      <p:sp>
        <p:nvSpPr>
          <p:cNvPr id="236" name="Google Shape;236;g612588bd96_2_16:notes"/>
          <p:cNvSpPr txBox="1"/>
          <p:nvPr>
            <p:ph idx="12" type="sldNum"/>
          </p:nvPr>
        </p:nvSpPr>
        <p:spPr>
          <a:xfrm>
            <a:off x="3887788" y="9494838"/>
            <a:ext cx="2975100" cy="5016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612588bd96_2_29:notes"/>
          <p:cNvSpPr/>
          <p:nvPr>
            <p:ph idx="2" type="sldImg"/>
          </p:nvPr>
        </p:nvSpPr>
        <p:spPr>
          <a:xfrm>
            <a:off x="434975" y="1249363"/>
            <a:ext cx="5994300" cy="337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612588bd96_2_29:notes"/>
          <p:cNvSpPr txBox="1"/>
          <p:nvPr>
            <p:ph idx="1" type="body"/>
          </p:nvPr>
        </p:nvSpPr>
        <p:spPr>
          <a:xfrm>
            <a:off x="685800" y="4810125"/>
            <a:ext cx="5492700" cy="393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저희의 서비스입니다.</a:t>
            </a:r>
            <a:endParaRPr/>
          </a:p>
        </p:txBody>
      </p:sp>
      <p:sp>
        <p:nvSpPr>
          <p:cNvPr id="248" name="Google Shape;248;g612588bd96_2_29:notes"/>
          <p:cNvSpPr txBox="1"/>
          <p:nvPr>
            <p:ph idx="12" type="sldNum"/>
          </p:nvPr>
        </p:nvSpPr>
        <p:spPr>
          <a:xfrm>
            <a:off x="3887788" y="9494838"/>
            <a:ext cx="2975100" cy="5016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12588bd96_2_39:notes"/>
          <p:cNvSpPr/>
          <p:nvPr>
            <p:ph idx="2" type="sldImg"/>
          </p:nvPr>
        </p:nvSpPr>
        <p:spPr>
          <a:xfrm>
            <a:off x="434975" y="1249363"/>
            <a:ext cx="5994300" cy="337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g612588bd96_2_39:notes"/>
          <p:cNvSpPr txBox="1"/>
          <p:nvPr>
            <p:ph idx="1" type="body"/>
          </p:nvPr>
        </p:nvSpPr>
        <p:spPr>
          <a:xfrm>
            <a:off x="685800" y="4810125"/>
            <a:ext cx="5492700" cy="393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보상시스템은 아직 완벽히 구현되지 않았지만 고객의 체지방, 근육량, 걸음수 등의 평가 지표를 통해 블록체인 보상을 지급하고자 합니다. 여기서 지급받은 보상을 통해 회원권, PT이용권 등을 구매하거나 건강관련 식품 혹은 운동 기구 등을 구매하면서 할인혜택에 이용할 수 있습니다. </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또한 목표달성을 분석하여 앞서 얘기했듯이 고객에게 가장 알맞는 상품을 추천하도록 하고 있습니다.</a:t>
            </a:r>
            <a:endParaRPr/>
          </a:p>
        </p:txBody>
      </p:sp>
      <p:sp>
        <p:nvSpPr>
          <p:cNvPr id="258" name="Google Shape;258;g612588bd96_2_39:notes"/>
          <p:cNvSpPr txBox="1"/>
          <p:nvPr>
            <p:ph idx="12" type="sldNum"/>
          </p:nvPr>
        </p:nvSpPr>
        <p:spPr>
          <a:xfrm>
            <a:off x="3887788" y="9494838"/>
            <a:ext cx="2975100" cy="5016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12588bd96_2_48:notes"/>
          <p:cNvSpPr/>
          <p:nvPr>
            <p:ph idx="2" type="sldImg"/>
          </p:nvPr>
        </p:nvSpPr>
        <p:spPr>
          <a:xfrm>
            <a:off x="434975" y="1249363"/>
            <a:ext cx="5994300" cy="337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g612588bd96_2_48:notes"/>
          <p:cNvSpPr txBox="1"/>
          <p:nvPr>
            <p:ph idx="1" type="body"/>
          </p:nvPr>
        </p:nvSpPr>
        <p:spPr>
          <a:xfrm>
            <a:off x="685800" y="4810125"/>
            <a:ext cx="5492700" cy="393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저희의 서비스입니다.</a:t>
            </a:r>
            <a:endParaRPr/>
          </a:p>
        </p:txBody>
      </p:sp>
      <p:sp>
        <p:nvSpPr>
          <p:cNvPr id="273" name="Google Shape;273;g612588bd96_2_48:notes"/>
          <p:cNvSpPr txBox="1"/>
          <p:nvPr>
            <p:ph idx="12" type="sldNum"/>
          </p:nvPr>
        </p:nvSpPr>
        <p:spPr>
          <a:xfrm>
            <a:off x="3887788" y="9494838"/>
            <a:ext cx="2975100" cy="5016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810125"/>
            <a:ext cx="5492750" cy="393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머핀은 머슬과 핀테크를 합쳐서 나온 서비스명으로</a:t>
            </a:r>
            <a:endParaRPr/>
          </a:p>
          <a:p>
            <a:pPr indent="0" lvl="0" marL="0" rtl="0" algn="l">
              <a:spcBef>
                <a:spcPts val="0"/>
              </a:spcBef>
              <a:spcAft>
                <a:spcPts val="0"/>
              </a:spcAft>
              <a:buNone/>
            </a:pPr>
            <a:r>
              <a:rPr lang="ko-KR"/>
              <a:t>이름처럼 피트니스 헬스케어 산업과 핀테크를 결합한 유용한 서비스를 개발하는 것에 목적을 두었습니다. 추가로 저희는 핀테크의 영역을 크게 보아 인슈어테크 부분 또한 포함하여 서비스를 기획했습니다.</a:t>
            </a:r>
            <a:endParaRPr/>
          </a:p>
        </p:txBody>
      </p:sp>
      <p:sp>
        <p:nvSpPr>
          <p:cNvPr id="97" name="Google Shape;97;p2:notes"/>
          <p:cNvSpPr txBox="1"/>
          <p:nvPr>
            <p:ph idx="12" type="sldNum"/>
          </p:nvPr>
        </p:nvSpPr>
        <p:spPr>
          <a:xfrm>
            <a:off x="3887788" y="9494838"/>
            <a:ext cx="2974975" cy="5016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612588bd96_0_1:notes"/>
          <p:cNvSpPr/>
          <p:nvPr>
            <p:ph idx="2" type="sldImg"/>
          </p:nvPr>
        </p:nvSpPr>
        <p:spPr>
          <a:xfrm>
            <a:off x="434975" y="1249363"/>
            <a:ext cx="5994300" cy="3373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g612588bd96_0_1:notes"/>
          <p:cNvSpPr txBox="1"/>
          <p:nvPr>
            <p:ph idx="1" type="body"/>
          </p:nvPr>
        </p:nvSpPr>
        <p:spPr>
          <a:xfrm>
            <a:off x="685800" y="4810125"/>
            <a:ext cx="5492700" cy="3936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다음은 지난 7월 ‘건강증진형 보험 상품 및 서비스 활성화’를 주제로 한 간담회에서 발췌한 내용입니다.</a:t>
            </a:r>
            <a:endParaRPr/>
          </a:p>
        </p:txBody>
      </p:sp>
      <p:sp>
        <p:nvSpPr>
          <p:cNvPr id="108" name="Google Shape;108;g612588bd96_0_1:notes"/>
          <p:cNvSpPr txBox="1"/>
          <p:nvPr>
            <p:ph idx="12" type="sldNum"/>
          </p:nvPr>
        </p:nvSpPr>
        <p:spPr>
          <a:xfrm>
            <a:off x="3887788" y="9494838"/>
            <a:ext cx="2975100" cy="5016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3:notes"/>
          <p:cNvSpPr txBox="1"/>
          <p:nvPr>
            <p:ph idx="1" type="body"/>
          </p:nvPr>
        </p:nvSpPr>
        <p:spPr>
          <a:xfrm>
            <a:off x="685800" y="4810125"/>
            <a:ext cx="5492750" cy="393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건강 증진의 노력을 위한 관심이 증가하면서 퍼스널트레이닝을 비롯한 국내 피트니스 산업의 규모는 나날이 증가하고 있으며, 이와 동시에 모바일 헬스케어, 인슈어테크 관련 시장의 규모 역시 매년 커지고 있기에 해당 서비스의 시장성 역시 확보할 수 있을거라 생각합니다.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각 시장 고객이 원하는 바를 분석해보면, 피트니스 센터는 퍼스널트레이닝 고객을 선호하고 건강 관련 제품 판매로 수익을 취하길 원하며, 고객은 자신의 건강에 관한 정보를 얻고 항상 확인하기를 원합니다. 보험사와 은행은 다양한 경로 확보를 통한 상품 판매 증가를 목표로 삼고 있기에 저희는 이러한 요구점을 충족시키는 것으로 기획방향을 고려하였습니다.</a:t>
            </a:r>
            <a:endParaRPr/>
          </a:p>
        </p:txBody>
      </p:sp>
      <p:sp>
        <p:nvSpPr>
          <p:cNvPr id="121" name="Google Shape;121;p3:notes"/>
          <p:cNvSpPr txBox="1"/>
          <p:nvPr>
            <p:ph idx="12" type="sldNum"/>
          </p:nvPr>
        </p:nvSpPr>
        <p:spPr>
          <a:xfrm>
            <a:off x="3887788" y="9494838"/>
            <a:ext cx="2974975" cy="5016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4:notes"/>
          <p:cNvSpPr/>
          <p:nvPr>
            <p:ph idx="2"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4:notes"/>
          <p:cNvSpPr txBox="1"/>
          <p:nvPr>
            <p:ph idx="1" type="body"/>
          </p:nvPr>
        </p:nvSpPr>
        <p:spPr>
          <a:xfrm>
            <a:off x="685800" y="4810125"/>
            <a:ext cx="5492750" cy="393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고객들은 P.T 가격이 비싸고 잘 맞는 트레이너를 찾기 힘들다는 문제점이 있었고,</a:t>
            </a:r>
            <a:endParaRPr/>
          </a:p>
          <a:p>
            <a:pPr indent="0" lvl="0" marL="0" rtl="0" algn="l">
              <a:spcBef>
                <a:spcPts val="0"/>
              </a:spcBef>
              <a:spcAft>
                <a:spcPts val="0"/>
              </a:spcAft>
              <a:buNone/>
            </a:pPr>
            <a:r>
              <a:rPr lang="ko-KR"/>
              <a:t>여행이나 출장을 가거나, 이사하는 경우일 때 센터를 옮기게 되면 개인정보 및 차트 작성을 새로해야 하는 번거로움이 있고, 자신의 건강 데이터에 기반한 관련 보험 및 금융 상품 정보를 찾기가 어렵고 귀찮다는 점이 있었습니다.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그렇기에 저희는 파악한 결과들을 기반으로 고객에게 편리한 헬스케어 서비스를 제공하고 자신들의 건강 데이터를 바탕으로 한 건강 관련 보험 및 금융 상품을 추천하는 서비스를 기획하였습니다.</a:t>
            </a:r>
            <a:endParaRPr/>
          </a:p>
        </p:txBody>
      </p:sp>
      <p:sp>
        <p:nvSpPr>
          <p:cNvPr id="133" name="Google Shape;133;p4:notes"/>
          <p:cNvSpPr txBox="1"/>
          <p:nvPr>
            <p:ph idx="12" type="sldNum"/>
          </p:nvPr>
        </p:nvSpPr>
        <p:spPr>
          <a:xfrm>
            <a:off x="3887788" y="9494838"/>
            <a:ext cx="2974975" cy="5016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5:notes"/>
          <p:cNvSpPr/>
          <p:nvPr>
            <p:ph idx="2"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5:notes"/>
          <p:cNvSpPr txBox="1"/>
          <p:nvPr>
            <p:ph idx="1" type="body"/>
          </p:nvPr>
        </p:nvSpPr>
        <p:spPr>
          <a:xfrm>
            <a:off x="685800" y="4810125"/>
            <a:ext cx="5492750" cy="393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이러한 문제점들을 해결하기 위해</a:t>
            </a:r>
            <a:endParaRPr/>
          </a:p>
          <a:p>
            <a:pPr indent="0" lvl="0" marL="0" rtl="0" algn="l">
              <a:spcBef>
                <a:spcPts val="0"/>
              </a:spcBef>
              <a:spcAft>
                <a:spcPts val="0"/>
              </a:spcAft>
              <a:buNone/>
            </a:pPr>
            <a:r>
              <a:rPr lang="ko-KR"/>
              <a:t>저희의 서비스는 먼저 전국 어떠한 센터든 이용할 수 있는 멤버쉽 간편 결제를 제공하고, </a:t>
            </a:r>
            <a:endParaRPr/>
          </a:p>
          <a:p>
            <a:pPr indent="0" lvl="0" marL="0" rtl="0" algn="l">
              <a:spcBef>
                <a:spcPts val="0"/>
              </a:spcBef>
              <a:spcAft>
                <a:spcPts val="0"/>
              </a:spcAft>
              <a:buNone/>
            </a:pPr>
            <a:r>
              <a:rPr lang="ko-KR"/>
              <a:t>운동 정보를 데이터화하여 목표에 대한 보상을 지급하고, 고객에게 알맞는 건강 관련 보험을 추천해주는 기능들을 생각하였습니다.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추가적으로 목표 달성 시 블록체인 보상을 지급하고, 사용자의 운동 유형에 따라 적합한 금융 및 보험 상품을 추천하도록 하였습니다.</a:t>
            </a:r>
            <a:endParaRPr/>
          </a:p>
        </p:txBody>
      </p:sp>
      <p:sp>
        <p:nvSpPr>
          <p:cNvPr id="142" name="Google Shape;142;p5:notes"/>
          <p:cNvSpPr txBox="1"/>
          <p:nvPr>
            <p:ph idx="12" type="sldNum"/>
          </p:nvPr>
        </p:nvSpPr>
        <p:spPr>
          <a:xfrm>
            <a:off x="3887788" y="9494838"/>
            <a:ext cx="2974975" cy="5016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6:notes"/>
          <p:cNvSpPr/>
          <p:nvPr>
            <p:ph idx="2"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6:notes"/>
          <p:cNvSpPr txBox="1"/>
          <p:nvPr>
            <p:ph idx="1" type="body"/>
          </p:nvPr>
        </p:nvSpPr>
        <p:spPr>
          <a:xfrm>
            <a:off x="685800" y="4810125"/>
            <a:ext cx="5492750" cy="393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저희 경쟁서비스로는 모바일 헬스케어 분야에선 코투 피트니스 TRX PASS 등이 있으며</a:t>
            </a:r>
            <a:endParaRPr/>
          </a:p>
          <a:p>
            <a:pPr indent="0" lvl="0" marL="0" rtl="0" algn="l">
              <a:spcBef>
                <a:spcPts val="0"/>
              </a:spcBef>
              <a:spcAft>
                <a:spcPts val="0"/>
              </a:spcAft>
              <a:buNone/>
            </a:pPr>
            <a:r>
              <a:rPr lang="ko-KR"/>
              <a:t>금융 및 보험 상품 추천 분야에선 뱅크샐러드와 레몬브릿지 등의 서비스가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ko-KR"/>
              <a:t>그래서 저희는 이 두가지 분야를 하나의 서비스에 통합하여 제공하는 것으로 차별점을 두기로 하였습니다.</a:t>
            </a:r>
            <a:endParaRPr/>
          </a:p>
        </p:txBody>
      </p:sp>
      <p:sp>
        <p:nvSpPr>
          <p:cNvPr id="151" name="Google Shape;151;p6:notes"/>
          <p:cNvSpPr txBox="1"/>
          <p:nvPr>
            <p:ph idx="12" type="sldNum"/>
          </p:nvPr>
        </p:nvSpPr>
        <p:spPr>
          <a:xfrm>
            <a:off x="3887788" y="9494838"/>
            <a:ext cx="2974975" cy="5016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7:notes"/>
          <p:cNvSpPr/>
          <p:nvPr>
            <p:ph idx="2"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 name="Google Shape;165;p7:notes"/>
          <p:cNvSpPr txBox="1"/>
          <p:nvPr>
            <p:ph idx="1" type="body"/>
          </p:nvPr>
        </p:nvSpPr>
        <p:spPr>
          <a:xfrm>
            <a:off x="685800" y="4810125"/>
            <a:ext cx="5492750" cy="393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ko-KR"/>
              <a:t>제휴한 지점을 탐색하고</a:t>
            </a:r>
            <a:endParaRPr/>
          </a:p>
          <a:p>
            <a:pPr indent="0" lvl="0" marL="0" rtl="0" algn="l">
              <a:spcBef>
                <a:spcPts val="0"/>
              </a:spcBef>
              <a:spcAft>
                <a:spcPts val="0"/>
              </a:spcAft>
              <a:buNone/>
            </a:pPr>
            <a:r>
              <a:rPr lang="ko-KR"/>
              <a:t>제휴된 지점에 등록된 퍼스널트레이너를 다시 찾고</a:t>
            </a:r>
            <a:endParaRPr/>
          </a:p>
          <a:p>
            <a:pPr indent="0" lvl="0" marL="0" rtl="0" algn="l">
              <a:spcBef>
                <a:spcPts val="0"/>
              </a:spcBef>
              <a:spcAft>
                <a:spcPts val="0"/>
              </a:spcAft>
              <a:buNone/>
            </a:pPr>
            <a:r>
              <a:rPr lang="ko-KR"/>
              <a:t>간편한 헬스케어 서비스 결제를 위한 온라인 QR결제 기능,</a:t>
            </a:r>
            <a:endParaRPr/>
          </a:p>
          <a:p>
            <a:pPr indent="0" lvl="0" marL="0" rtl="0" algn="l">
              <a:spcBef>
                <a:spcPts val="0"/>
              </a:spcBef>
              <a:spcAft>
                <a:spcPts val="0"/>
              </a:spcAft>
              <a:buNone/>
            </a:pPr>
            <a:r>
              <a:rPr lang="ko-KR"/>
              <a:t>자신의 건강 및 운동정보를 디스플레이 할 수 있도록 마이데이터를 만들고</a:t>
            </a:r>
            <a:endParaRPr/>
          </a:p>
          <a:p>
            <a:pPr indent="0" lvl="0" marL="0" rtl="0" algn="l">
              <a:spcBef>
                <a:spcPts val="0"/>
              </a:spcBef>
              <a:spcAft>
                <a:spcPts val="0"/>
              </a:spcAft>
              <a:buNone/>
            </a:pPr>
            <a:r>
              <a:rPr lang="ko-KR"/>
              <a:t>이를 바탕으로 보험상품을 추천하는 등의 기능을 구현하였습니다.</a:t>
            </a:r>
            <a:endParaRPr/>
          </a:p>
          <a:p>
            <a:pPr indent="0" lvl="0" marL="0" rtl="0" algn="l">
              <a:spcBef>
                <a:spcPts val="0"/>
              </a:spcBef>
              <a:spcAft>
                <a:spcPts val="0"/>
              </a:spcAft>
              <a:buNone/>
            </a:pPr>
            <a:r>
              <a:t/>
            </a:r>
            <a:endParaRPr/>
          </a:p>
        </p:txBody>
      </p:sp>
      <p:sp>
        <p:nvSpPr>
          <p:cNvPr id="166" name="Google Shape;166;p7:notes"/>
          <p:cNvSpPr txBox="1"/>
          <p:nvPr>
            <p:ph idx="12" type="sldNum"/>
          </p:nvPr>
        </p:nvSpPr>
        <p:spPr>
          <a:xfrm>
            <a:off x="3887788" y="9494838"/>
            <a:ext cx="2974975" cy="5016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8:notes"/>
          <p:cNvSpPr/>
          <p:nvPr>
            <p:ph idx="2" type="sldImg"/>
          </p:nvPr>
        </p:nvSpPr>
        <p:spPr>
          <a:xfrm>
            <a:off x="434975" y="1249363"/>
            <a:ext cx="5994400" cy="33734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8:notes"/>
          <p:cNvSpPr txBox="1"/>
          <p:nvPr>
            <p:ph idx="1" type="body"/>
          </p:nvPr>
        </p:nvSpPr>
        <p:spPr>
          <a:xfrm>
            <a:off x="685800" y="4810125"/>
            <a:ext cx="5492750" cy="3937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5" name="Google Shape;175;p8:notes"/>
          <p:cNvSpPr txBox="1"/>
          <p:nvPr>
            <p:ph idx="12" type="sldNum"/>
          </p:nvPr>
        </p:nvSpPr>
        <p:spPr>
          <a:xfrm>
            <a:off x="3887788" y="9494838"/>
            <a:ext cx="2974975" cy="50165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내용"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및 세로 텍스트"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세로 제목 및 텍스트"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 슬라이드"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구역 머리글"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Malgun Gothic"/>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콘텐츠 2개"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비교"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제목만"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빈 화면"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캡션 있는 콘텐츠"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캡션 있는 그림"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Malgun Gothic"/>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Malgun Gothic"/>
                <a:ea typeface="Malgun Gothic"/>
                <a:cs typeface="Malgun Gothic"/>
                <a:sym typeface="Malgun Gothic"/>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Malgun Gothic"/>
                <a:ea typeface="Malgun Gothic"/>
                <a:cs typeface="Malgun Gothic"/>
                <a:sym typeface="Malgun Gothic"/>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Malgun Gothic"/>
                <a:ea typeface="Malgun Gothic"/>
                <a:cs typeface="Malgun Gothic"/>
                <a:sym typeface="Malgun Gothic"/>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Malgun Gothic"/>
                <a:ea typeface="Malgun Gothic"/>
                <a:cs typeface="Malgun Gothic"/>
                <a:sym typeface="Malgun Gothic"/>
              </a:defRPr>
            </a:lvl9pPr>
          </a:lstStyle>
          <a:p/>
        </p:txBody>
      </p:sp>
      <p:sp>
        <p:nvSpPr>
          <p:cNvPr id="68" name="Google Shape;68;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ko-K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Malgun Gothic"/>
              <a:buNone/>
              <a:defRPr b="0" i="0" sz="4400" u="none" cap="none" strike="noStrike">
                <a:solidFill>
                  <a:schemeClr val="dk1"/>
                </a:solidFill>
                <a:latin typeface="Malgun Gothic"/>
                <a:ea typeface="Malgun Gothic"/>
                <a:cs typeface="Malgun Gothic"/>
                <a:sym typeface="Malgun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Malgun Gothic"/>
                <a:ea typeface="Malgun Gothic"/>
                <a:cs typeface="Malgun Gothic"/>
                <a:sym typeface="Malgun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Malgun Gothic"/>
                <a:ea typeface="Malgun Gothic"/>
                <a:cs typeface="Malgun Gothic"/>
                <a:sym typeface="Malgun Gothic"/>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Malgun Gothic"/>
                <a:ea typeface="Malgun Gothic"/>
                <a:cs typeface="Malgun Gothic"/>
                <a:sym typeface="Malgun Gothic"/>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Malgun Gothic"/>
                <a:ea typeface="Malgun Gothic"/>
                <a:cs typeface="Malgun Gothic"/>
                <a:sym typeface="Malgun Gothic"/>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Malgun Gothic"/>
                <a:ea typeface="Malgun Gothic"/>
                <a:cs typeface="Malgun Gothic"/>
                <a:sym typeface="Malgun Gothic"/>
              </a:defRPr>
            </a:lvl1pPr>
            <a:lvl2pPr lvl="1"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2pPr>
            <a:lvl3pPr lvl="2"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3pPr>
            <a:lvl4pPr lvl="3"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4pPr>
            <a:lvl5pPr lvl="4"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5pPr>
            <a:lvl6pPr lvl="5"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6pPr>
            <a:lvl7pPr lvl="6"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7pPr>
            <a:lvl8pPr lvl="7"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8pPr>
            <a:lvl9pPr lvl="8" marR="0" rtl="0" algn="l">
              <a:spcBef>
                <a:spcPts val="0"/>
              </a:spcBef>
              <a:spcAft>
                <a:spcPts val="0"/>
              </a:spcAft>
              <a:buSzPts val="1400"/>
              <a:buNone/>
              <a:defRPr b="0" i="0" sz="1800" u="none" cap="none" strike="noStrike">
                <a:solidFill>
                  <a:schemeClr val="dk1"/>
                </a:solidFill>
                <a:latin typeface="Malgun Gothic"/>
                <a:ea typeface="Malgun Gothic"/>
                <a:cs typeface="Malgun Gothic"/>
                <a:sym typeface="Malgun Gothic"/>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Malgun Gothic"/>
                <a:ea typeface="Malgun Gothic"/>
                <a:cs typeface="Malgun Gothic"/>
                <a:sym typeface="Malgun Gothic"/>
              </a:defRPr>
            </a:lvl1pPr>
            <a:lvl2pPr indent="0" lvl="1" marL="0" marR="0" rtl="0" algn="r">
              <a:spcBef>
                <a:spcPts val="0"/>
              </a:spcBef>
              <a:buNone/>
              <a:defRPr b="0" i="0" sz="1200" u="none" cap="none" strike="noStrike">
                <a:solidFill>
                  <a:srgbClr val="888888"/>
                </a:solidFill>
                <a:latin typeface="Malgun Gothic"/>
                <a:ea typeface="Malgun Gothic"/>
                <a:cs typeface="Malgun Gothic"/>
                <a:sym typeface="Malgun Gothic"/>
              </a:defRPr>
            </a:lvl2pPr>
            <a:lvl3pPr indent="0" lvl="2" marL="0" marR="0" rtl="0" algn="r">
              <a:spcBef>
                <a:spcPts val="0"/>
              </a:spcBef>
              <a:buNone/>
              <a:defRPr b="0" i="0" sz="1200" u="none" cap="none" strike="noStrike">
                <a:solidFill>
                  <a:srgbClr val="888888"/>
                </a:solidFill>
                <a:latin typeface="Malgun Gothic"/>
                <a:ea typeface="Malgun Gothic"/>
                <a:cs typeface="Malgun Gothic"/>
                <a:sym typeface="Malgun Gothic"/>
              </a:defRPr>
            </a:lvl3pPr>
            <a:lvl4pPr indent="0" lvl="3" marL="0" marR="0" rtl="0" algn="r">
              <a:spcBef>
                <a:spcPts val="0"/>
              </a:spcBef>
              <a:buNone/>
              <a:defRPr b="0" i="0" sz="1200" u="none" cap="none" strike="noStrike">
                <a:solidFill>
                  <a:srgbClr val="888888"/>
                </a:solidFill>
                <a:latin typeface="Malgun Gothic"/>
                <a:ea typeface="Malgun Gothic"/>
                <a:cs typeface="Malgun Gothic"/>
                <a:sym typeface="Malgun Gothic"/>
              </a:defRPr>
            </a:lvl4pPr>
            <a:lvl5pPr indent="0" lvl="4" marL="0" marR="0" rtl="0" algn="r">
              <a:spcBef>
                <a:spcPts val="0"/>
              </a:spcBef>
              <a:buNone/>
              <a:defRPr b="0" i="0" sz="1200" u="none" cap="none" strike="noStrike">
                <a:solidFill>
                  <a:srgbClr val="888888"/>
                </a:solidFill>
                <a:latin typeface="Malgun Gothic"/>
                <a:ea typeface="Malgun Gothic"/>
                <a:cs typeface="Malgun Gothic"/>
                <a:sym typeface="Malgun Gothic"/>
              </a:defRPr>
            </a:lvl5pPr>
            <a:lvl6pPr indent="0" lvl="5" marL="0" marR="0" rtl="0" algn="r">
              <a:spcBef>
                <a:spcPts val="0"/>
              </a:spcBef>
              <a:buNone/>
              <a:defRPr b="0" i="0" sz="1200" u="none" cap="none" strike="noStrike">
                <a:solidFill>
                  <a:srgbClr val="888888"/>
                </a:solidFill>
                <a:latin typeface="Malgun Gothic"/>
                <a:ea typeface="Malgun Gothic"/>
                <a:cs typeface="Malgun Gothic"/>
                <a:sym typeface="Malgun Gothic"/>
              </a:defRPr>
            </a:lvl6pPr>
            <a:lvl7pPr indent="0" lvl="6" marL="0" marR="0" rtl="0" algn="r">
              <a:spcBef>
                <a:spcPts val="0"/>
              </a:spcBef>
              <a:buNone/>
              <a:defRPr b="0" i="0" sz="1200" u="none" cap="none" strike="noStrike">
                <a:solidFill>
                  <a:srgbClr val="888888"/>
                </a:solidFill>
                <a:latin typeface="Malgun Gothic"/>
                <a:ea typeface="Malgun Gothic"/>
                <a:cs typeface="Malgun Gothic"/>
                <a:sym typeface="Malgun Gothic"/>
              </a:defRPr>
            </a:lvl7pPr>
            <a:lvl8pPr indent="0" lvl="7" marL="0" marR="0" rtl="0" algn="r">
              <a:spcBef>
                <a:spcPts val="0"/>
              </a:spcBef>
              <a:buNone/>
              <a:defRPr b="0" i="0" sz="1200" u="none" cap="none" strike="noStrike">
                <a:solidFill>
                  <a:srgbClr val="888888"/>
                </a:solidFill>
                <a:latin typeface="Malgun Gothic"/>
                <a:ea typeface="Malgun Gothic"/>
                <a:cs typeface="Malgun Gothic"/>
                <a:sym typeface="Malgun Gothic"/>
              </a:defRPr>
            </a:lvl8pPr>
            <a:lvl9pPr indent="0" lvl="8" marL="0" marR="0" rtl="0" algn="r">
              <a:spcBef>
                <a:spcPts val="0"/>
              </a:spcBef>
              <a:buNone/>
              <a:defRPr b="0" i="0" sz="1200" u="none" cap="none" strike="noStrike">
                <a:solidFill>
                  <a:srgbClr val="888888"/>
                </a:solidFill>
                <a:latin typeface="Malgun Gothic"/>
                <a:ea typeface="Malgun Gothic"/>
                <a:cs typeface="Malgun Gothic"/>
                <a:sym typeface="Malgun Gothic"/>
              </a:defRPr>
            </a:lvl9pPr>
          </a:lstStyle>
          <a:p>
            <a:pPr indent="0" lvl="0" marL="0" rtl="0" algn="r">
              <a:spcBef>
                <a:spcPts val="0"/>
              </a:spcBef>
              <a:spcAft>
                <a:spcPts val="0"/>
              </a:spcAft>
              <a:buNone/>
            </a:pPr>
            <a:fld id="{00000000-1234-1234-1234-123412341234}" type="slidenum">
              <a:rPr lang="ko-K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17.png"/><Relationship Id="rId5"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jpg"/><Relationship Id="rId5"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6.jpg"/><Relationship Id="rId5" Type="http://schemas.openxmlformats.org/officeDocument/2006/relationships/image" Target="../media/image12.png"/><Relationship Id="rId6"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nvSpPr>
        <p:spPr>
          <a:xfrm>
            <a:off x="2144626" y="2191202"/>
            <a:ext cx="7902600" cy="1100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ko-KR" sz="6600" u="none" cap="none" strike="noStrike">
                <a:solidFill>
                  <a:srgbClr val="F1404B"/>
                </a:solidFill>
              </a:rPr>
              <a:t>Mu&amp;fin</a:t>
            </a:r>
            <a:endParaRPr b="1" i="0" sz="6600" u="none" cap="none" strike="noStrike">
              <a:solidFill>
                <a:srgbClr val="F1404B"/>
              </a:solidFill>
            </a:endParaRPr>
          </a:p>
        </p:txBody>
      </p:sp>
      <p:sp>
        <p:nvSpPr>
          <p:cNvPr id="89" name="Google Shape;89;p13"/>
          <p:cNvSpPr/>
          <p:nvPr/>
        </p:nvSpPr>
        <p:spPr>
          <a:xfrm>
            <a:off x="0" y="1"/>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90" name="Google Shape;90;p13"/>
          <p:cNvSpPr/>
          <p:nvPr/>
        </p:nvSpPr>
        <p:spPr>
          <a:xfrm>
            <a:off x="0" y="6820293"/>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91" name="Google Shape;91;p13"/>
          <p:cNvSpPr txBox="1"/>
          <p:nvPr/>
        </p:nvSpPr>
        <p:spPr>
          <a:xfrm>
            <a:off x="3646289" y="5409675"/>
            <a:ext cx="4986000" cy="451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ko-KR" sz="2400" u="none" cap="none" strike="noStrike">
                <a:solidFill>
                  <a:srgbClr val="252C41"/>
                </a:solidFill>
              </a:rPr>
              <a:t>스마트 피트니스 데이터 서비스</a:t>
            </a:r>
            <a:endParaRPr b="1" i="0" sz="2400" u="none" cap="none" strike="noStrike">
              <a:solidFill>
                <a:srgbClr val="252C41"/>
              </a:solidFill>
            </a:endParaRPr>
          </a:p>
        </p:txBody>
      </p:sp>
      <p:pic>
        <p:nvPicPr>
          <p:cNvPr id="92" name="Google Shape;92;p13"/>
          <p:cNvPicPr preferRelativeResize="0"/>
          <p:nvPr/>
        </p:nvPicPr>
        <p:blipFill rotWithShape="1">
          <a:blip r:embed="rId3">
            <a:alphaModFix/>
          </a:blip>
          <a:srcRect b="0" l="0" r="0" t="0"/>
          <a:stretch/>
        </p:blipFill>
        <p:spPr>
          <a:xfrm>
            <a:off x="6742655" y="3614709"/>
            <a:ext cx="668538" cy="668538"/>
          </a:xfrm>
          <a:prstGeom prst="rect">
            <a:avLst/>
          </a:prstGeom>
          <a:noFill/>
          <a:ln>
            <a:noFill/>
          </a:ln>
        </p:spPr>
      </p:pic>
      <p:pic>
        <p:nvPicPr>
          <p:cNvPr id="93" name="Google Shape;93;p13"/>
          <p:cNvPicPr preferRelativeResize="0"/>
          <p:nvPr/>
        </p:nvPicPr>
        <p:blipFill rotWithShape="1">
          <a:blip r:embed="rId4">
            <a:alphaModFix/>
          </a:blip>
          <a:srcRect b="0" l="0" r="0" t="0"/>
          <a:stretch/>
        </p:blipFill>
        <p:spPr>
          <a:xfrm>
            <a:off x="4780800" y="3751194"/>
            <a:ext cx="1335155" cy="133515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22"/>
          <p:cNvSpPr/>
          <p:nvPr/>
        </p:nvSpPr>
        <p:spPr>
          <a:xfrm>
            <a:off x="0" y="1"/>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97" name="Google Shape;197;p22"/>
          <p:cNvSpPr/>
          <p:nvPr/>
        </p:nvSpPr>
        <p:spPr>
          <a:xfrm>
            <a:off x="0" y="6820293"/>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98" name="Google Shape;198;p22"/>
          <p:cNvSpPr txBox="1"/>
          <p:nvPr/>
        </p:nvSpPr>
        <p:spPr>
          <a:xfrm>
            <a:off x="494673" y="410880"/>
            <a:ext cx="1720842" cy="6349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000000"/>
                </a:solidFill>
                <a:latin typeface="Arial"/>
                <a:ea typeface="Arial"/>
                <a:cs typeface="Arial"/>
                <a:sym typeface="Arial"/>
              </a:rPr>
              <a:t>기대효과</a:t>
            </a:r>
            <a:endParaRPr b="1" i="0" sz="2800" u="none" cap="none" strike="noStrike">
              <a:solidFill>
                <a:srgbClr val="000000"/>
              </a:solidFill>
              <a:latin typeface="Arial"/>
              <a:ea typeface="Arial"/>
              <a:cs typeface="Arial"/>
              <a:sym typeface="Arial"/>
            </a:endParaRPr>
          </a:p>
        </p:txBody>
      </p:sp>
      <p:sp>
        <p:nvSpPr>
          <p:cNvPr id="199" name="Google Shape;199;p22"/>
          <p:cNvSpPr txBox="1"/>
          <p:nvPr/>
        </p:nvSpPr>
        <p:spPr>
          <a:xfrm>
            <a:off x="601925" y="1319750"/>
            <a:ext cx="10981800" cy="5022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ko-KR" sz="1800"/>
              <a:t>소비자</a:t>
            </a:r>
            <a:endParaRPr b="1" sz="1800"/>
          </a:p>
          <a:p>
            <a:pPr indent="0" lvl="0" marL="0" rtl="0" algn="ctr">
              <a:lnSpc>
                <a:spcPct val="115000"/>
              </a:lnSpc>
              <a:spcBef>
                <a:spcPts val="0"/>
              </a:spcBef>
              <a:spcAft>
                <a:spcPts val="0"/>
              </a:spcAft>
              <a:buClr>
                <a:schemeClr val="dk1"/>
              </a:buClr>
              <a:buSzPts val="1100"/>
              <a:buFont typeface="Arial"/>
              <a:buNone/>
            </a:pPr>
            <a:r>
              <a:t/>
            </a:r>
            <a:endParaRPr sz="1800"/>
          </a:p>
          <a:p>
            <a:pPr indent="0" lvl="0" marL="0" rtl="0" algn="ctr">
              <a:lnSpc>
                <a:spcPct val="115000"/>
              </a:lnSpc>
              <a:spcBef>
                <a:spcPts val="0"/>
              </a:spcBef>
              <a:spcAft>
                <a:spcPts val="0"/>
              </a:spcAft>
              <a:buClr>
                <a:schemeClr val="dk1"/>
              </a:buClr>
              <a:buSzPts val="1100"/>
              <a:buFont typeface="Arial"/>
              <a:buNone/>
            </a:pPr>
            <a:r>
              <a:rPr lang="ko-KR" sz="1800"/>
              <a:t>건강관리 노력을 통해 건강수명을 연장하고 보험료 할인 등 금융비용 절감</a:t>
            </a:r>
            <a:endParaRPr sz="1800"/>
          </a:p>
          <a:p>
            <a:pPr indent="0" lvl="0" marL="0" rtl="0" algn="ctr">
              <a:lnSpc>
                <a:spcPct val="115000"/>
              </a:lnSpc>
              <a:spcBef>
                <a:spcPts val="0"/>
              </a:spcBef>
              <a:spcAft>
                <a:spcPts val="0"/>
              </a:spcAft>
              <a:buClr>
                <a:schemeClr val="dk1"/>
              </a:buClr>
              <a:buSzPts val="1100"/>
              <a:buFont typeface="Arial"/>
              <a:buNone/>
            </a:pPr>
            <a:r>
              <a:rPr lang="ko-KR" sz="1800"/>
              <a:t>보험 및 금융 상품 접근성 확대</a:t>
            </a:r>
            <a:endParaRPr sz="1800"/>
          </a:p>
          <a:p>
            <a:pPr indent="0" lvl="0" marL="0" rtl="0" algn="ctr">
              <a:lnSpc>
                <a:spcPct val="115000"/>
              </a:lnSpc>
              <a:spcBef>
                <a:spcPts val="0"/>
              </a:spcBef>
              <a:spcAft>
                <a:spcPts val="0"/>
              </a:spcAft>
              <a:buClr>
                <a:schemeClr val="dk1"/>
              </a:buClr>
              <a:buSzPts val="1100"/>
              <a:buFont typeface="Arial"/>
              <a:buNone/>
            </a:pPr>
            <a:r>
              <a:t/>
            </a:r>
            <a:endParaRPr sz="1800"/>
          </a:p>
          <a:p>
            <a:pPr indent="0" lvl="0" marL="0" rtl="0" algn="ctr">
              <a:lnSpc>
                <a:spcPct val="115000"/>
              </a:lnSpc>
              <a:spcBef>
                <a:spcPts val="0"/>
              </a:spcBef>
              <a:spcAft>
                <a:spcPts val="0"/>
              </a:spcAft>
              <a:buClr>
                <a:schemeClr val="dk1"/>
              </a:buClr>
              <a:buSzPts val="1100"/>
              <a:buFont typeface="Arial"/>
              <a:buNone/>
            </a:pPr>
            <a:r>
              <a:t/>
            </a:r>
            <a:endParaRPr sz="1800"/>
          </a:p>
          <a:p>
            <a:pPr indent="0" lvl="0" marL="0" rtl="0" algn="ctr">
              <a:lnSpc>
                <a:spcPct val="115000"/>
              </a:lnSpc>
              <a:spcBef>
                <a:spcPts val="0"/>
              </a:spcBef>
              <a:spcAft>
                <a:spcPts val="0"/>
              </a:spcAft>
              <a:buClr>
                <a:schemeClr val="dk1"/>
              </a:buClr>
              <a:buSzPts val="1100"/>
              <a:buFont typeface="Arial"/>
              <a:buNone/>
            </a:pPr>
            <a:r>
              <a:rPr b="1" lang="ko-KR" sz="1800"/>
              <a:t>보험회사</a:t>
            </a:r>
            <a:endParaRPr b="1" sz="1800"/>
          </a:p>
          <a:p>
            <a:pPr indent="0" lvl="0" marL="0" rtl="0" algn="ctr">
              <a:lnSpc>
                <a:spcPct val="115000"/>
              </a:lnSpc>
              <a:spcBef>
                <a:spcPts val="0"/>
              </a:spcBef>
              <a:spcAft>
                <a:spcPts val="0"/>
              </a:spcAft>
              <a:buClr>
                <a:schemeClr val="dk1"/>
              </a:buClr>
              <a:buSzPts val="1100"/>
              <a:buFont typeface="Arial"/>
              <a:buNone/>
            </a:pPr>
            <a:r>
              <a:t/>
            </a:r>
            <a:endParaRPr b="1" sz="1800"/>
          </a:p>
          <a:p>
            <a:pPr indent="0" lvl="0" marL="0" rtl="0" algn="ctr">
              <a:lnSpc>
                <a:spcPct val="115000"/>
              </a:lnSpc>
              <a:spcBef>
                <a:spcPts val="0"/>
              </a:spcBef>
              <a:spcAft>
                <a:spcPts val="0"/>
              </a:spcAft>
              <a:buClr>
                <a:schemeClr val="dk1"/>
              </a:buClr>
              <a:buSzPts val="1100"/>
              <a:buFont typeface="Arial"/>
              <a:buNone/>
            </a:pPr>
            <a:r>
              <a:rPr lang="ko-KR" sz="1800"/>
              <a:t>보험계약자의 질병발생 확률, 조기 사망확률 등 사고위험이 낮아지면서 손해율 하락</a:t>
            </a:r>
            <a:endParaRPr sz="1800"/>
          </a:p>
          <a:p>
            <a:pPr indent="0" lvl="0" marL="0" rtl="0" algn="ctr">
              <a:lnSpc>
                <a:spcPct val="115000"/>
              </a:lnSpc>
              <a:spcBef>
                <a:spcPts val="0"/>
              </a:spcBef>
              <a:spcAft>
                <a:spcPts val="0"/>
              </a:spcAft>
              <a:buClr>
                <a:schemeClr val="dk1"/>
              </a:buClr>
              <a:buSzPts val="1100"/>
              <a:buFont typeface="Arial"/>
              <a:buNone/>
            </a:pPr>
            <a:r>
              <a:rPr lang="ko-KR" sz="1800"/>
              <a:t>-&gt;건강관리 서비스업 진출, 신상품 개발 등을 통해 건강금융상품산업 성장가능</a:t>
            </a:r>
            <a:endParaRPr sz="1800"/>
          </a:p>
          <a:p>
            <a:pPr indent="0" lvl="0" marL="0" rtl="0" algn="ctr">
              <a:lnSpc>
                <a:spcPct val="115000"/>
              </a:lnSpc>
              <a:spcBef>
                <a:spcPts val="0"/>
              </a:spcBef>
              <a:spcAft>
                <a:spcPts val="0"/>
              </a:spcAft>
              <a:buClr>
                <a:schemeClr val="dk1"/>
              </a:buClr>
              <a:buSzPts val="1100"/>
              <a:buFont typeface="Arial"/>
              <a:buNone/>
            </a:pPr>
            <a:r>
              <a:t/>
            </a:r>
            <a:endParaRPr sz="1800"/>
          </a:p>
          <a:p>
            <a:pPr indent="0" lvl="0" marL="0" rtl="0" algn="ctr">
              <a:lnSpc>
                <a:spcPct val="115000"/>
              </a:lnSpc>
              <a:spcBef>
                <a:spcPts val="0"/>
              </a:spcBef>
              <a:spcAft>
                <a:spcPts val="0"/>
              </a:spcAft>
              <a:buClr>
                <a:schemeClr val="dk1"/>
              </a:buClr>
              <a:buSzPts val="1100"/>
              <a:buFont typeface="Arial"/>
              <a:buNone/>
            </a:pPr>
            <a:r>
              <a:t/>
            </a:r>
            <a:endParaRPr sz="1800"/>
          </a:p>
          <a:p>
            <a:pPr indent="0" lvl="0" marL="0" rtl="0" algn="ctr">
              <a:lnSpc>
                <a:spcPct val="115000"/>
              </a:lnSpc>
              <a:spcBef>
                <a:spcPts val="0"/>
              </a:spcBef>
              <a:spcAft>
                <a:spcPts val="0"/>
              </a:spcAft>
              <a:buClr>
                <a:schemeClr val="dk1"/>
              </a:buClr>
              <a:buSzPts val="1100"/>
              <a:buFont typeface="Arial"/>
              <a:buNone/>
            </a:pPr>
            <a:r>
              <a:rPr b="1" lang="ko-KR" sz="1800"/>
              <a:t>국민경제</a:t>
            </a:r>
            <a:endParaRPr b="1" sz="1800"/>
          </a:p>
          <a:p>
            <a:pPr indent="0" lvl="0" marL="0" rtl="0" algn="ctr">
              <a:lnSpc>
                <a:spcPct val="115000"/>
              </a:lnSpc>
              <a:spcBef>
                <a:spcPts val="0"/>
              </a:spcBef>
              <a:spcAft>
                <a:spcPts val="0"/>
              </a:spcAft>
              <a:buClr>
                <a:schemeClr val="dk1"/>
              </a:buClr>
              <a:buSzPts val="1100"/>
              <a:buFont typeface="Arial"/>
              <a:buNone/>
            </a:pPr>
            <a:r>
              <a:t/>
            </a:r>
            <a:endParaRPr sz="1800"/>
          </a:p>
          <a:p>
            <a:pPr indent="0" lvl="0" marL="0" rtl="0" algn="ctr">
              <a:lnSpc>
                <a:spcPct val="115000"/>
              </a:lnSpc>
              <a:spcBef>
                <a:spcPts val="0"/>
              </a:spcBef>
              <a:spcAft>
                <a:spcPts val="0"/>
              </a:spcAft>
              <a:buClr>
                <a:schemeClr val="dk1"/>
              </a:buClr>
              <a:buSzPts val="1100"/>
              <a:buFont typeface="Arial"/>
              <a:buNone/>
            </a:pPr>
            <a:r>
              <a:rPr lang="ko-KR" sz="1800"/>
              <a:t>국민의료비 절감에 따른 건강보험 재정 안정화 헬스케어 산업 발전에 따른 일자리 창출 가능</a:t>
            </a:r>
            <a:endParaRPr sz="1800"/>
          </a:p>
          <a:p>
            <a:pPr indent="0" lvl="0" marL="0" rtl="0" algn="ctr">
              <a:spcBef>
                <a:spcPts val="0"/>
              </a:spcBef>
              <a:spcAft>
                <a:spcPts val="0"/>
              </a:spcAft>
              <a:buNone/>
            </a:pPr>
            <a:r>
              <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3"/>
          <p:cNvSpPr/>
          <p:nvPr/>
        </p:nvSpPr>
        <p:spPr>
          <a:xfrm>
            <a:off x="0" y="1"/>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06" name="Google Shape;206;p23"/>
          <p:cNvSpPr/>
          <p:nvPr/>
        </p:nvSpPr>
        <p:spPr>
          <a:xfrm>
            <a:off x="0" y="6820293"/>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07" name="Google Shape;207;p23"/>
          <p:cNvSpPr txBox="1"/>
          <p:nvPr/>
        </p:nvSpPr>
        <p:spPr>
          <a:xfrm>
            <a:off x="494673" y="410880"/>
            <a:ext cx="949317" cy="6349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000000"/>
                </a:solidFill>
                <a:latin typeface="Arial"/>
                <a:ea typeface="Arial"/>
                <a:cs typeface="Arial"/>
                <a:sym typeface="Arial"/>
              </a:rPr>
              <a:t>기술</a:t>
            </a:r>
            <a:endParaRPr b="1" i="0" sz="2800" u="none" cap="none" strike="noStrike">
              <a:solidFill>
                <a:srgbClr val="000000"/>
              </a:solidFill>
              <a:latin typeface="Arial"/>
              <a:ea typeface="Arial"/>
              <a:cs typeface="Arial"/>
              <a:sym typeface="Arial"/>
            </a:endParaRPr>
          </a:p>
        </p:txBody>
      </p:sp>
      <p:sp>
        <p:nvSpPr>
          <p:cNvPr id="208" name="Google Shape;208;p23"/>
          <p:cNvSpPr txBox="1"/>
          <p:nvPr/>
        </p:nvSpPr>
        <p:spPr>
          <a:xfrm>
            <a:off x="2058000" y="1380866"/>
            <a:ext cx="8076000" cy="4134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Node.js</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sz="2400">
              <a:solidFill>
                <a:srgbClr val="252C41"/>
              </a:solidFil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Ajax, jquery</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sz="2400">
              <a:solidFill>
                <a:srgbClr val="252C41"/>
              </a:solidFil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Mysql</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sz="2400">
              <a:solidFill>
                <a:srgbClr val="252C41"/>
              </a:solidFil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Amazon Web Service</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sz="2400">
              <a:solidFill>
                <a:srgbClr val="252C41"/>
              </a:solidFil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Jwt token</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sz="2400">
              <a:solidFill>
                <a:srgbClr val="252C41"/>
              </a:solidFil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금융결제원 API</a:t>
            </a:r>
            <a:endParaRPr b="0" i="0" sz="2400" u="none" cap="none" strike="noStrike">
              <a:solidFill>
                <a:srgbClr val="252C4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13" name="Shape 213"/>
        <p:cNvGrpSpPr/>
        <p:nvPr/>
      </p:nvGrpSpPr>
      <p:grpSpPr>
        <a:xfrm>
          <a:off x="0" y="0"/>
          <a:ext cx="0" cy="0"/>
          <a:chOff x="0" y="0"/>
          <a:chExt cx="0" cy="0"/>
        </a:xfrm>
      </p:grpSpPr>
      <p:sp>
        <p:nvSpPr>
          <p:cNvPr id="214" name="Google Shape;214;p24"/>
          <p:cNvSpPr/>
          <p:nvPr/>
        </p:nvSpPr>
        <p:spPr>
          <a:xfrm>
            <a:off x="0" y="1"/>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15" name="Google Shape;215;p24"/>
          <p:cNvSpPr/>
          <p:nvPr/>
        </p:nvSpPr>
        <p:spPr>
          <a:xfrm>
            <a:off x="0" y="6820293"/>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16" name="Google Shape;216;p24"/>
          <p:cNvSpPr txBox="1"/>
          <p:nvPr/>
        </p:nvSpPr>
        <p:spPr>
          <a:xfrm>
            <a:off x="494670" y="410880"/>
            <a:ext cx="2197095" cy="6349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FFFFFF"/>
                </a:solidFill>
                <a:latin typeface="Arial"/>
                <a:ea typeface="Arial"/>
                <a:cs typeface="Arial"/>
                <a:sym typeface="Arial"/>
              </a:rPr>
              <a:t>서비스 데모</a:t>
            </a:r>
            <a:endParaRPr b="1" i="0" sz="2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sz="2800">
              <a:solidFill>
                <a:srgbClr val="FFFFFF"/>
              </a:solidFill>
            </a:endParaRPr>
          </a:p>
        </p:txBody>
      </p:sp>
      <p:pic>
        <p:nvPicPr>
          <p:cNvPr id="217" name="Google Shape;217;p24"/>
          <p:cNvPicPr preferRelativeResize="0"/>
          <p:nvPr/>
        </p:nvPicPr>
        <p:blipFill rotWithShape="1">
          <a:blip r:embed="rId3">
            <a:alphaModFix/>
          </a:blip>
          <a:srcRect b="33426" l="0" r="0" t="0"/>
          <a:stretch/>
        </p:blipFill>
        <p:spPr>
          <a:xfrm>
            <a:off x="876138" y="1381301"/>
            <a:ext cx="5148000" cy="4500002"/>
          </a:xfrm>
          <a:prstGeom prst="rect">
            <a:avLst/>
          </a:prstGeom>
          <a:noFill/>
          <a:ln>
            <a:noFill/>
          </a:ln>
        </p:spPr>
      </p:pic>
      <p:pic>
        <p:nvPicPr>
          <p:cNvPr id="218" name="Google Shape;218;p24"/>
          <p:cNvPicPr preferRelativeResize="0"/>
          <p:nvPr/>
        </p:nvPicPr>
        <p:blipFill rotWithShape="1">
          <a:blip r:embed="rId4">
            <a:alphaModFix/>
          </a:blip>
          <a:srcRect b="38233" l="46320" r="2609" t="0"/>
          <a:stretch/>
        </p:blipFill>
        <p:spPr>
          <a:xfrm>
            <a:off x="7563425" y="1381300"/>
            <a:ext cx="2557397" cy="4499998"/>
          </a:xfrm>
          <a:prstGeom prst="rect">
            <a:avLst/>
          </a:prstGeom>
          <a:noFill/>
          <a:ln>
            <a:noFill/>
          </a:ln>
        </p:spPr>
      </p:pic>
      <p:sp>
        <p:nvSpPr>
          <p:cNvPr id="219" name="Google Shape;219;p24"/>
          <p:cNvSpPr txBox="1"/>
          <p:nvPr/>
        </p:nvSpPr>
        <p:spPr>
          <a:xfrm>
            <a:off x="2363395" y="5907380"/>
            <a:ext cx="21972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메인페이지</a:t>
            </a:r>
            <a:endParaRPr sz="2400">
              <a:solidFill>
                <a:srgbClr val="FFFFFF"/>
              </a:solidFill>
            </a:endParaRPr>
          </a:p>
        </p:txBody>
      </p:sp>
      <p:sp>
        <p:nvSpPr>
          <p:cNvPr id="220" name="Google Shape;220;p24"/>
          <p:cNvSpPr txBox="1"/>
          <p:nvPr/>
        </p:nvSpPr>
        <p:spPr>
          <a:xfrm>
            <a:off x="7743520" y="5907380"/>
            <a:ext cx="21972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QR코드 결제</a:t>
            </a:r>
            <a:endParaRPr sz="24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25" name="Shape 225"/>
        <p:cNvGrpSpPr/>
        <p:nvPr/>
      </p:nvGrpSpPr>
      <p:grpSpPr>
        <a:xfrm>
          <a:off x="0" y="0"/>
          <a:ext cx="0" cy="0"/>
          <a:chOff x="0" y="0"/>
          <a:chExt cx="0" cy="0"/>
        </a:xfrm>
      </p:grpSpPr>
      <p:sp>
        <p:nvSpPr>
          <p:cNvPr id="226" name="Google Shape;226;p25"/>
          <p:cNvSpPr/>
          <p:nvPr/>
        </p:nvSpPr>
        <p:spPr>
          <a:xfrm>
            <a:off x="0" y="1"/>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27" name="Google Shape;227;p25"/>
          <p:cNvSpPr/>
          <p:nvPr/>
        </p:nvSpPr>
        <p:spPr>
          <a:xfrm>
            <a:off x="0" y="6820293"/>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28" name="Google Shape;228;p25"/>
          <p:cNvSpPr txBox="1"/>
          <p:nvPr/>
        </p:nvSpPr>
        <p:spPr>
          <a:xfrm>
            <a:off x="494670" y="410880"/>
            <a:ext cx="2197200" cy="63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FFFFFF"/>
                </a:solidFill>
                <a:latin typeface="Arial"/>
                <a:ea typeface="Arial"/>
                <a:cs typeface="Arial"/>
                <a:sym typeface="Arial"/>
              </a:rPr>
              <a:t>서비스 데모</a:t>
            </a:r>
            <a:endParaRPr b="1" i="0" sz="2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sz="2800">
              <a:solidFill>
                <a:srgbClr val="FFFFFF"/>
              </a:solidFill>
            </a:endParaRPr>
          </a:p>
        </p:txBody>
      </p:sp>
      <p:pic>
        <p:nvPicPr>
          <p:cNvPr id="229" name="Google Shape;229;p25"/>
          <p:cNvPicPr preferRelativeResize="0"/>
          <p:nvPr/>
        </p:nvPicPr>
        <p:blipFill rotWithShape="1">
          <a:blip r:embed="rId3">
            <a:alphaModFix/>
          </a:blip>
          <a:srcRect b="33656" l="0" r="0" t="0"/>
          <a:stretch/>
        </p:blipFill>
        <p:spPr>
          <a:xfrm>
            <a:off x="767700" y="1381550"/>
            <a:ext cx="4899600" cy="4500002"/>
          </a:xfrm>
          <a:prstGeom prst="rect">
            <a:avLst/>
          </a:prstGeom>
          <a:noFill/>
          <a:ln>
            <a:noFill/>
          </a:ln>
        </p:spPr>
      </p:pic>
      <p:pic>
        <p:nvPicPr>
          <p:cNvPr id="230" name="Google Shape;230;p25"/>
          <p:cNvPicPr preferRelativeResize="0"/>
          <p:nvPr/>
        </p:nvPicPr>
        <p:blipFill rotWithShape="1">
          <a:blip r:embed="rId4">
            <a:alphaModFix/>
          </a:blip>
          <a:srcRect b="36114" l="0" r="0" t="0"/>
          <a:stretch/>
        </p:blipFill>
        <p:spPr>
          <a:xfrm>
            <a:off x="6581325" y="1381550"/>
            <a:ext cx="4768496" cy="4500001"/>
          </a:xfrm>
          <a:prstGeom prst="rect">
            <a:avLst/>
          </a:prstGeom>
          <a:noFill/>
          <a:ln>
            <a:noFill/>
          </a:ln>
        </p:spPr>
      </p:pic>
      <p:sp>
        <p:nvSpPr>
          <p:cNvPr id="231" name="Google Shape;231;p25"/>
          <p:cNvSpPr txBox="1"/>
          <p:nvPr/>
        </p:nvSpPr>
        <p:spPr>
          <a:xfrm>
            <a:off x="2118895" y="5907380"/>
            <a:ext cx="21972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지점찾기</a:t>
            </a:r>
            <a:endParaRPr sz="2400">
              <a:solidFill>
                <a:srgbClr val="FFFFFF"/>
              </a:solidFill>
            </a:endParaRPr>
          </a:p>
        </p:txBody>
      </p:sp>
      <p:sp>
        <p:nvSpPr>
          <p:cNvPr id="232" name="Google Shape;232;p25"/>
          <p:cNvSpPr txBox="1"/>
          <p:nvPr/>
        </p:nvSpPr>
        <p:spPr>
          <a:xfrm>
            <a:off x="7866970" y="5907380"/>
            <a:ext cx="21972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지점검색</a:t>
            </a:r>
            <a:endParaRPr sz="24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7" name="Shape 237"/>
        <p:cNvGrpSpPr/>
        <p:nvPr/>
      </p:nvGrpSpPr>
      <p:grpSpPr>
        <a:xfrm>
          <a:off x="0" y="0"/>
          <a:ext cx="0" cy="0"/>
          <a:chOff x="0" y="0"/>
          <a:chExt cx="0" cy="0"/>
        </a:xfrm>
      </p:grpSpPr>
      <p:sp>
        <p:nvSpPr>
          <p:cNvPr id="238" name="Google Shape;238;p26"/>
          <p:cNvSpPr/>
          <p:nvPr/>
        </p:nvSpPr>
        <p:spPr>
          <a:xfrm>
            <a:off x="0" y="1"/>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39" name="Google Shape;239;p26"/>
          <p:cNvSpPr/>
          <p:nvPr/>
        </p:nvSpPr>
        <p:spPr>
          <a:xfrm>
            <a:off x="0" y="6820293"/>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40" name="Google Shape;240;p26"/>
          <p:cNvSpPr txBox="1"/>
          <p:nvPr/>
        </p:nvSpPr>
        <p:spPr>
          <a:xfrm>
            <a:off x="494670" y="410880"/>
            <a:ext cx="2197200" cy="63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FFFFFF"/>
                </a:solidFill>
                <a:latin typeface="Arial"/>
                <a:ea typeface="Arial"/>
                <a:cs typeface="Arial"/>
                <a:sym typeface="Arial"/>
              </a:rPr>
              <a:t>서비스 데모</a:t>
            </a:r>
            <a:endParaRPr b="1" i="0" sz="2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sz="2800">
              <a:solidFill>
                <a:srgbClr val="FFFFFF"/>
              </a:solidFill>
            </a:endParaRPr>
          </a:p>
        </p:txBody>
      </p:sp>
      <p:pic>
        <p:nvPicPr>
          <p:cNvPr id="241" name="Google Shape;241;p26"/>
          <p:cNvPicPr preferRelativeResize="0"/>
          <p:nvPr/>
        </p:nvPicPr>
        <p:blipFill rotWithShape="1">
          <a:blip r:embed="rId3">
            <a:alphaModFix/>
          </a:blip>
          <a:srcRect b="44447" l="0" r="0" t="0"/>
          <a:stretch/>
        </p:blipFill>
        <p:spPr>
          <a:xfrm>
            <a:off x="788775" y="1692500"/>
            <a:ext cx="5637982" cy="3878114"/>
          </a:xfrm>
          <a:prstGeom prst="rect">
            <a:avLst/>
          </a:prstGeom>
          <a:noFill/>
          <a:ln>
            <a:noFill/>
          </a:ln>
        </p:spPr>
      </p:pic>
      <p:pic>
        <p:nvPicPr>
          <p:cNvPr id="242" name="Google Shape;242;p26"/>
          <p:cNvPicPr preferRelativeResize="0"/>
          <p:nvPr/>
        </p:nvPicPr>
        <p:blipFill rotWithShape="1">
          <a:blip r:embed="rId4">
            <a:alphaModFix/>
          </a:blip>
          <a:srcRect b="14394" l="0" r="40793" t="10202"/>
          <a:stretch/>
        </p:blipFill>
        <p:spPr>
          <a:xfrm>
            <a:off x="7025000" y="1882612"/>
            <a:ext cx="4261853" cy="3497924"/>
          </a:xfrm>
          <a:prstGeom prst="rect">
            <a:avLst/>
          </a:prstGeom>
          <a:noFill/>
          <a:ln>
            <a:noFill/>
          </a:ln>
        </p:spPr>
      </p:pic>
      <p:sp>
        <p:nvSpPr>
          <p:cNvPr id="243" name="Google Shape;243;p26"/>
          <p:cNvSpPr txBox="1"/>
          <p:nvPr/>
        </p:nvSpPr>
        <p:spPr>
          <a:xfrm>
            <a:off x="2509158" y="5570630"/>
            <a:ext cx="21972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트레이너찾기</a:t>
            </a:r>
            <a:endParaRPr sz="2400">
              <a:solidFill>
                <a:srgbClr val="FFFFFF"/>
              </a:solidFill>
            </a:endParaRPr>
          </a:p>
        </p:txBody>
      </p:sp>
      <p:sp>
        <p:nvSpPr>
          <p:cNvPr id="244" name="Google Shape;244;p26"/>
          <p:cNvSpPr txBox="1"/>
          <p:nvPr/>
        </p:nvSpPr>
        <p:spPr>
          <a:xfrm>
            <a:off x="8057320" y="5570630"/>
            <a:ext cx="21972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트레이너상세</a:t>
            </a:r>
            <a:endParaRPr sz="2400">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49" name="Shape 249"/>
        <p:cNvGrpSpPr/>
        <p:nvPr/>
      </p:nvGrpSpPr>
      <p:grpSpPr>
        <a:xfrm>
          <a:off x="0" y="0"/>
          <a:ext cx="0" cy="0"/>
          <a:chOff x="0" y="0"/>
          <a:chExt cx="0" cy="0"/>
        </a:xfrm>
      </p:grpSpPr>
      <p:sp>
        <p:nvSpPr>
          <p:cNvPr id="250" name="Google Shape;250;p27"/>
          <p:cNvSpPr/>
          <p:nvPr/>
        </p:nvSpPr>
        <p:spPr>
          <a:xfrm>
            <a:off x="0" y="1"/>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51" name="Google Shape;251;p27"/>
          <p:cNvSpPr/>
          <p:nvPr/>
        </p:nvSpPr>
        <p:spPr>
          <a:xfrm>
            <a:off x="0" y="6820293"/>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52" name="Google Shape;252;p27"/>
          <p:cNvSpPr txBox="1"/>
          <p:nvPr/>
        </p:nvSpPr>
        <p:spPr>
          <a:xfrm>
            <a:off x="494670" y="410880"/>
            <a:ext cx="2197200" cy="63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FFFFFF"/>
                </a:solidFill>
                <a:latin typeface="Arial"/>
                <a:ea typeface="Arial"/>
                <a:cs typeface="Arial"/>
                <a:sym typeface="Arial"/>
              </a:rPr>
              <a:t>서비스 데모</a:t>
            </a:r>
            <a:endParaRPr b="1" i="0" sz="2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sz="2800">
              <a:solidFill>
                <a:srgbClr val="FFFFFF"/>
              </a:solidFill>
            </a:endParaRPr>
          </a:p>
        </p:txBody>
      </p:sp>
      <p:pic>
        <p:nvPicPr>
          <p:cNvPr id="253" name="Google Shape;253;p27"/>
          <p:cNvPicPr preferRelativeResize="0"/>
          <p:nvPr/>
        </p:nvPicPr>
        <p:blipFill rotWithShape="1">
          <a:blip r:embed="rId3">
            <a:alphaModFix/>
          </a:blip>
          <a:srcRect b="36378" l="0" r="0" t="0"/>
          <a:stretch/>
        </p:blipFill>
        <p:spPr>
          <a:xfrm>
            <a:off x="3110975" y="1045975"/>
            <a:ext cx="5856703" cy="4898374"/>
          </a:xfrm>
          <a:prstGeom prst="rect">
            <a:avLst/>
          </a:prstGeom>
          <a:noFill/>
          <a:ln>
            <a:noFill/>
          </a:ln>
        </p:spPr>
      </p:pic>
      <p:sp>
        <p:nvSpPr>
          <p:cNvPr id="254" name="Google Shape;254;p27"/>
          <p:cNvSpPr txBox="1"/>
          <p:nvPr/>
        </p:nvSpPr>
        <p:spPr>
          <a:xfrm>
            <a:off x="4666976" y="5944350"/>
            <a:ext cx="27447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금융 및 보험 상품</a:t>
            </a:r>
            <a:endParaRPr sz="24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59" name="Shape 259"/>
        <p:cNvGrpSpPr/>
        <p:nvPr/>
      </p:nvGrpSpPr>
      <p:grpSpPr>
        <a:xfrm>
          <a:off x="0" y="0"/>
          <a:ext cx="0" cy="0"/>
          <a:chOff x="0" y="0"/>
          <a:chExt cx="0" cy="0"/>
        </a:xfrm>
      </p:grpSpPr>
      <p:sp>
        <p:nvSpPr>
          <p:cNvPr id="260" name="Google Shape;260;p28"/>
          <p:cNvSpPr/>
          <p:nvPr/>
        </p:nvSpPr>
        <p:spPr>
          <a:xfrm>
            <a:off x="0" y="1"/>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61" name="Google Shape;261;p28"/>
          <p:cNvSpPr/>
          <p:nvPr/>
        </p:nvSpPr>
        <p:spPr>
          <a:xfrm>
            <a:off x="0" y="6820293"/>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62" name="Google Shape;262;p28"/>
          <p:cNvSpPr txBox="1"/>
          <p:nvPr/>
        </p:nvSpPr>
        <p:spPr>
          <a:xfrm>
            <a:off x="494670" y="410880"/>
            <a:ext cx="2197200" cy="63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FFFFFF"/>
                </a:solidFill>
                <a:latin typeface="Arial"/>
                <a:ea typeface="Arial"/>
                <a:cs typeface="Arial"/>
                <a:sym typeface="Arial"/>
              </a:rPr>
              <a:t>서비스 데모</a:t>
            </a:r>
            <a:endParaRPr b="1" i="0" sz="2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sz="2800">
              <a:solidFill>
                <a:srgbClr val="FFFFFF"/>
              </a:solidFill>
            </a:endParaRPr>
          </a:p>
        </p:txBody>
      </p:sp>
      <p:pic>
        <p:nvPicPr>
          <p:cNvPr id="263" name="Google Shape;263;p28"/>
          <p:cNvPicPr preferRelativeResize="0"/>
          <p:nvPr/>
        </p:nvPicPr>
        <p:blipFill rotWithShape="1">
          <a:blip r:embed="rId3">
            <a:alphaModFix/>
          </a:blip>
          <a:srcRect b="38425" l="5557" r="48893" t="5264"/>
          <a:stretch/>
        </p:blipFill>
        <p:spPr>
          <a:xfrm>
            <a:off x="560050" y="973275"/>
            <a:ext cx="3053650" cy="5066529"/>
          </a:xfrm>
          <a:prstGeom prst="rect">
            <a:avLst/>
          </a:prstGeom>
          <a:noFill/>
          <a:ln>
            <a:noFill/>
          </a:ln>
        </p:spPr>
      </p:pic>
      <p:sp>
        <p:nvSpPr>
          <p:cNvPr id="264" name="Google Shape;264;p28"/>
          <p:cNvSpPr txBox="1"/>
          <p:nvPr/>
        </p:nvSpPr>
        <p:spPr>
          <a:xfrm>
            <a:off x="672525" y="6039800"/>
            <a:ext cx="28287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마이페이지 결제전</a:t>
            </a:r>
            <a:endParaRPr sz="2400">
              <a:solidFill>
                <a:srgbClr val="FFFFFF"/>
              </a:solidFill>
            </a:endParaRPr>
          </a:p>
        </p:txBody>
      </p:sp>
      <p:pic>
        <p:nvPicPr>
          <p:cNvPr id="265" name="Google Shape;265;p28"/>
          <p:cNvPicPr preferRelativeResize="0"/>
          <p:nvPr/>
        </p:nvPicPr>
        <p:blipFill>
          <a:blip r:embed="rId4">
            <a:alphaModFix/>
          </a:blip>
          <a:stretch>
            <a:fillRect/>
          </a:stretch>
        </p:blipFill>
        <p:spPr>
          <a:xfrm>
            <a:off x="8835450" y="2812213"/>
            <a:ext cx="1534075" cy="1534075"/>
          </a:xfrm>
          <a:prstGeom prst="rect">
            <a:avLst/>
          </a:prstGeom>
          <a:noFill/>
          <a:ln>
            <a:noFill/>
          </a:ln>
        </p:spPr>
      </p:pic>
      <p:sp>
        <p:nvSpPr>
          <p:cNvPr id="266" name="Google Shape;266;p28"/>
          <p:cNvSpPr/>
          <p:nvPr/>
        </p:nvSpPr>
        <p:spPr>
          <a:xfrm>
            <a:off x="7104100" y="3168388"/>
            <a:ext cx="896100" cy="821700"/>
          </a:xfrm>
          <a:prstGeom prst="mathPlus">
            <a:avLst>
              <a:gd fmla="val 23520" name="adj1"/>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8"/>
          <p:cNvSpPr txBox="1"/>
          <p:nvPr/>
        </p:nvSpPr>
        <p:spPr>
          <a:xfrm>
            <a:off x="8503895" y="4507330"/>
            <a:ext cx="21972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보상시스템</a:t>
            </a:r>
            <a:endParaRPr sz="2400">
              <a:solidFill>
                <a:srgbClr val="FFFFFF"/>
              </a:solidFill>
            </a:endParaRPr>
          </a:p>
        </p:txBody>
      </p:sp>
      <p:pic>
        <p:nvPicPr>
          <p:cNvPr id="268" name="Google Shape;268;p28"/>
          <p:cNvPicPr preferRelativeResize="0"/>
          <p:nvPr/>
        </p:nvPicPr>
        <p:blipFill rotWithShape="1">
          <a:blip r:embed="rId5">
            <a:alphaModFix/>
          </a:blip>
          <a:srcRect b="37104" l="5142" r="47243" t="5935"/>
          <a:stretch/>
        </p:blipFill>
        <p:spPr>
          <a:xfrm>
            <a:off x="3944513" y="973275"/>
            <a:ext cx="2828772" cy="5066522"/>
          </a:xfrm>
          <a:prstGeom prst="rect">
            <a:avLst/>
          </a:prstGeom>
          <a:noFill/>
          <a:ln>
            <a:noFill/>
          </a:ln>
        </p:spPr>
      </p:pic>
      <p:sp>
        <p:nvSpPr>
          <p:cNvPr id="269" name="Google Shape;269;p28"/>
          <p:cNvSpPr txBox="1"/>
          <p:nvPr/>
        </p:nvSpPr>
        <p:spPr>
          <a:xfrm>
            <a:off x="3944550" y="6039800"/>
            <a:ext cx="28287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마이페이지 결제후</a:t>
            </a:r>
            <a:endParaRPr sz="24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74" name="Shape 274"/>
        <p:cNvGrpSpPr/>
        <p:nvPr/>
      </p:nvGrpSpPr>
      <p:grpSpPr>
        <a:xfrm>
          <a:off x="0" y="0"/>
          <a:ext cx="0" cy="0"/>
          <a:chOff x="0" y="0"/>
          <a:chExt cx="0" cy="0"/>
        </a:xfrm>
      </p:grpSpPr>
      <p:sp>
        <p:nvSpPr>
          <p:cNvPr id="275" name="Google Shape;275;p29"/>
          <p:cNvSpPr/>
          <p:nvPr/>
        </p:nvSpPr>
        <p:spPr>
          <a:xfrm>
            <a:off x="0" y="1"/>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76" name="Google Shape;276;p29"/>
          <p:cNvSpPr/>
          <p:nvPr/>
        </p:nvSpPr>
        <p:spPr>
          <a:xfrm>
            <a:off x="0" y="6820293"/>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277" name="Google Shape;277;p29"/>
          <p:cNvSpPr txBox="1"/>
          <p:nvPr/>
        </p:nvSpPr>
        <p:spPr>
          <a:xfrm>
            <a:off x="494670" y="410880"/>
            <a:ext cx="2197200" cy="63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FFFFFF"/>
                </a:solidFill>
                <a:latin typeface="Arial"/>
                <a:ea typeface="Arial"/>
                <a:cs typeface="Arial"/>
                <a:sym typeface="Arial"/>
              </a:rPr>
              <a:t>서비스 데모</a:t>
            </a:r>
            <a:endParaRPr b="1" i="0" sz="28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600"/>
              <a:buFont typeface="Arial"/>
              <a:buNone/>
            </a:pPr>
            <a:r>
              <a:t/>
            </a:r>
            <a:endParaRPr b="1" sz="2800">
              <a:solidFill>
                <a:srgbClr val="FFFFFF"/>
              </a:solidFill>
            </a:endParaRPr>
          </a:p>
        </p:txBody>
      </p:sp>
      <p:grpSp>
        <p:nvGrpSpPr>
          <p:cNvPr id="278" name="Google Shape;278;p29"/>
          <p:cNvGrpSpPr/>
          <p:nvPr/>
        </p:nvGrpSpPr>
        <p:grpSpPr>
          <a:xfrm>
            <a:off x="208924" y="1028248"/>
            <a:ext cx="6010275" cy="4839101"/>
            <a:chOff x="208924" y="1381548"/>
            <a:chExt cx="6010275" cy="4839101"/>
          </a:xfrm>
        </p:grpSpPr>
        <p:pic>
          <p:nvPicPr>
            <p:cNvPr id="279" name="Google Shape;279;p29"/>
            <p:cNvPicPr preferRelativeResize="0"/>
            <p:nvPr/>
          </p:nvPicPr>
          <p:blipFill>
            <a:blip r:embed="rId3">
              <a:alphaModFix/>
            </a:blip>
            <a:stretch>
              <a:fillRect/>
            </a:stretch>
          </p:blipFill>
          <p:spPr>
            <a:xfrm>
              <a:off x="208924" y="1381548"/>
              <a:ext cx="3629326" cy="4839101"/>
            </a:xfrm>
            <a:prstGeom prst="rect">
              <a:avLst/>
            </a:prstGeom>
            <a:noFill/>
            <a:ln>
              <a:noFill/>
            </a:ln>
          </p:spPr>
        </p:pic>
        <p:pic>
          <p:nvPicPr>
            <p:cNvPr id="280" name="Google Shape;280;p29"/>
            <p:cNvPicPr preferRelativeResize="0"/>
            <p:nvPr/>
          </p:nvPicPr>
          <p:blipFill>
            <a:blip r:embed="rId4">
              <a:alphaModFix/>
            </a:blip>
            <a:stretch>
              <a:fillRect/>
            </a:stretch>
          </p:blipFill>
          <p:spPr>
            <a:xfrm>
              <a:off x="3838250" y="1381550"/>
              <a:ext cx="2380949" cy="4839099"/>
            </a:xfrm>
            <a:prstGeom prst="rect">
              <a:avLst/>
            </a:prstGeom>
            <a:noFill/>
            <a:ln>
              <a:noFill/>
            </a:ln>
          </p:spPr>
        </p:pic>
      </p:grpSp>
      <p:pic>
        <p:nvPicPr>
          <p:cNvPr id="281" name="Google Shape;281;p29"/>
          <p:cNvPicPr preferRelativeResize="0"/>
          <p:nvPr/>
        </p:nvPicPr>
        <p:blipFill>
          <a:blip r:embed="rId5">
            <a:alphaModFix/>
          </a:blip>
          <a:stretch>
            <a:fillRect/>
          </a:stretch>
        </p:blipFill>
        <p:spPr>
          <a:xfrm>
            <a:off x="6553775" y="1045975"/>
            <a:ext cx="5413250" cy="4839100"/>
          </a:xfrm>
          <a:prstGeom prst="rect">
            <a:avLst/>
          </a:prstGeom>
          <a:noFill/>
          <a:ln>
            <a:noFill/>
          </a:ln>
        </p:spPr>
      </p:pic>
      <p:sp>
        <p:nvSpPr>
          <p:cNvPr id="282" name="Google Shape;282;p29"/>
          <p:cNvSpPr txBox="1"/>
          <p:nvPr/>
        </p:nvSpPr>
        <p:spPr>
          <a:xfrm>
            <a:off x="2115458" y="5867355"/>
            <a:ext cx="21972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결제진행</a:t>
            </a:r>
            <a:endParaRPr sz="2400">
              <a:solidFill>
                <a:srgbClr val="FFFFFF"/>
              </a:solidFill>
            </a:endParaRPr>
          </a:p>
        </p:txBody>
      </p:sp>
      <p:sp>
        <p:nvSpPr>
          <p:cNvPr id="283" name="Google Shape;283;p29"/>
          <p:cNvSpPr txBox="1"/>
          <p:nvPr/>
        </p:nvSpPr>
        <p:spPr>
          <a:xfrm>
            <a:off x="8161795" y="5885080"/>
            <a:ext cx="2197200" cy="6351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rPr lang="ko-KR" sz="2400">
                <a:solidFill>
                  <a:srgbClr val="FFFFFF"/>
                </a:solidFill>
              </a:rPr>
              <a:t>입장권</a:t>
            </a:r>
            <a:endParaRPr sz="2400">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4"/>
          <p:cNvSpPr txBox="1"/>
          <p:nvPr/>
        </p:nvSpPr>
        <p:spPr>
          <a:xfrm>
            <a:off x="2144625" y="4623675"/>
            <a:ext cx="8567400" cy="1100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ko-KR" sz="6000" u="none" cap="none" strike="noStrike">
                <a:solidFill>
                  <a:srgbClr val="F1404B"/>
                </a:solidFill>
              </a:rPr>
              <a:t>Muscle + Fintech = ?</a:t>
            </a:r>
            <a:endParaRPr b="1" i="0" sz="6000" u="none" cap="none" strike="noStrike">
              <a:solidFill>
                <a:srgbClr val="F1404B"/>
              </a:solidFill>
            </a:endParaRPr>
          </a:p>
        </p:txBody>
      </p:sp>
      <p:sp>
        <p:nvSpPr>
          <p:cNvPr id="100" name="Google Shape;100;p14"/>
          <p:cNvSpPr/>
          <p:nvPr/>
        </p:nvSpPr>
        <p:spPr>
          <a:xfrm>
            <a:off x="0" y="1"/>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01" name="Google Shape;101;p14"/>
          <p:cNvSpPr/>
          <p:nvPr/>
        </p:nvSpPr>
        <p:spPr>
          <a:xfrm>
            <a:off x="0" y="6820293"/>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02" name="Google Shape;102;p14"/>
          <p:cNvSpPr txBox="1"/>
          <p:nvPr/>
        </p:nvSpPr>
        <p:spPr>
          <a:xfrm>
            <a:off x="3938475" y="5723775"/>
            <a:ext cx="4979700" cy="451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ko-KR" sz="2400" u="none" cap="none" strike="noStrike">
                <a:solidFill>
                  <a:srgbClr val="252C41"/>
                </a:solidFill>
              </a:rPr>
              <a:t>피트니스와 핀테크의 즐거운 만남</a:t>
            </a:r>
            <a:endParaRPr b="1" i="0" sz="2400" u="none" cap="none" strike="noStrike">
              <a:solidFill>
                <a:srgbClr val="252C41"/>
              </a:solidFill>
            </a:endParaRPr>
          </a:p>
        </p:txBody>
      </p:sp>
      <p:pic>
        <p:nvPicPr>
          <p:cNvPr id="103" name="Google Shape;103;p14"/>
          <p:cNvPicPr preferRelativeResize="0"/>
          <p:nvPr/>
        </p:nvPicPr>
        <p:blipFill rotWithShape="1">
          <a:blip r:embed="rId3">
            <a:alphaModFix/>
          </a:blip>
          <a:srcRect b="0" l="0" r="0" t="0"/>
          <a:stretch/>
        </p:blipFill>
        <p:spPr>
          <a:xfrm>
            <a:off x="6092826" y="862332"/>
            <a:ext cx="5351318" cy="3567545"/>
          </a:xfrm>
          <a:prstGeom prst="rect">
            <a:avLst/>
          </a:prstGeom>
          <a:noFill/>
          <a:ln>
            <a:noFill/>
          </a:ln>
        </p:spPr>
      </p:pic>
      <p:pic>
        <p:nvPicPr>
          <p:cNvPr id="104" name="Google Shape;104;p14"/>
          <p:cNvPicPr preferRelativeResize="0"/>
          <p:nvPr/>
        </p:nvPicPr>
        <p:blipFill>
          <a:blip r:embed="rId4">
            <a:alphaModFix/>
          </a:blip>
          <a:stretch>
            <a:fillRect/>
          </a:stretch>
        </p:blipFill>
        <p:spPr>
          <a:xfrm>
            <a:off x="404700" y="858750"/>
            <a:ext cx="5351325" cy="3574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15"/>
          <p:cNvPicPr preferRelativeResize="0"/>
          <p:nvPr/>
        </p:nvPicPr>
        <p:blipFill>
          <a:blip r:embed="rId3">
            <a:alphaModFix/>
          </a:blip>
          <a:stretch>
            <a:fillRect/>
          </a:stretch>
        </p:blipFill>
        <p:spPr>
          <a:xfrm>
            <a:off x="494675" y="1206550"/>
            <a:ext cx="3050300" cy="2833050"/>
          </a:xfrm>
          <a:prstGeom prst="rect">
            <a:avLst/>
          </a:prstGeom>
          <a:noFill/>
          <a:ln>
            <a:noFill/>
          </a:ln>
        </p:spPr>
      </p:pic>
      <p:sp>
        <p:nvSpPr>
          <p:cNvPr id="111" name="Google Shape;111;p15"/>
          <p:cNvSpPr/>
          <p:nvPr/>
        </p:nvSpPr>
        <p:spPr>
          <a:xfrm>
            <a:off x="0" y="1"/>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12" name="Google Shape;112;p15"/>
          <p:cNvSpPr/>
          <p:nvPr/>
        </p:nvSpPr>
        <p:spPr>
          <a:xfrm>
            <a:off x="0" y="6820293"/>
            <a:ext cx="12192000" cy="75300"/>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13" name="Google Shape;113;p15"/>
          <p:cNvSpPr txBox="1"/>
          <p:nvPr/>
        </p:nvSpPr>
        <p:spPr>
          <a:xfrm>
            <a:off x="494673" y="410880"/>
            <a:ext cx="2663700" cy="63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000000"/>
                </a:solidFill>
                <a:latin typeface="Arial"/>
                <a:ea typeface="Arial"/>
                <a:cs typeface="Arial"/>
                <a:sym typeface="Arial"/>
              </a:rPr>
              <a:t>시장 </a:t>
            </a:r>
            <a:r>
              <a:rPr b="1" lang="ko-KR" sz="2800"/>
              <a:t>조사</a:t>
            </a:r>
            <a:endParaRPr b="1" i="0" sz="2800" u="none" cap="none" strike="noStrike">
              <a:solidFill>
                <a:srgbClr val="000000"/>
              </a:solidFill>
              <a:latin typeface="Arial"/>
              <a:ea typeface="Arial"/>
              <a:cs typeface="Arial"/>
              <a:sym typeface="Arial"/>
            </a:endParaRPr>
          </a:p>
        </p:txBody>
      </p:sp>
      <p:sp>
        <p:nvSpPr>
          <p:cNvPr id="114" name="Google Shape;114;p15"/>
          <p:cNvSpPr txBox="1"/>
          <p:nvPr>
            <p:ph idx="1" type="body"/>
          </p:nvPr>
        </p:nvSpPr>
        <p:spPr>
          <a:xfrm>
            <a:off x="4849400" y="1392225"/>
            <a:ext cx="6955500" cy="22569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ko-KR" sz="2400">
                <a:latin typeface="Arial"/>
                <a:ea typeface="Arial"/>
                <a:cs typeface="Arial"/>
                <a:sym typeface="Arial"/>
              </a:rPr>
              <a:t>지난 7월 금융위원장은 간담회에서 </a:t>
            </a:r>
            <a:endParaRPr sz="2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sz="2400">
                <a:latin typeface="Arial"/>
                <a:ea typeface="Arial"/>
                <a:cs typeface="Arial"/>
                <a:sym typeface="Arial"/>
              </a:rPr>
              <a:t>급속한 고령화와, 만성질환등의 증가로 </a:t>
            </a:r>
            <a:endParaRPr sz="2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ko-KR" sz="2400">
                <a:latin typeface="Arial"/>
                <a:ea typeface="Arial"/>
                <a:cs typeface="Arial"/>
                <a:sym typeface="Arial"/>
              </a:rPr>
              <a:t>국민들의 관심이 </a:t>
            </a:r>
            <a:r>
              <a:rPr b="1" lang="ko-KR" sz="2400">
                <a:latin typeface="Arial"/>
                <a:ea typeface="Arial"/>
                <a:cs typeface="Arial"/>
                <a:sym typeface="Arial"/>
              </a:rPr>
              <a:t>치료를 통한 삶의 연장보다 예방을 통한 건강한 삶으로 바뀌고 있음</a:t>
            </a:r>
            <a:r>
              <a:rPr lang="ko-KR" sz="2400">
                <a:latin typeface="Arial"/>
                <a:ea typeface="Arial"/>
                <a:cs typeface="Arial"/>
                <a:sym typeface="Arial"/>
              </a:rPr>
              <a:t> 언급</a:t>
            </a:r>
            <a:endParaRPr sz="240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2400">
              <a:latin typeface="Arial"/>
              <a:ea typeface="Arial"/>
              <a:cs typeface="Arial"/>
              <a:sym typeface="Arial"/>
            </a:endParaRPr>
          </a:p>
          <a:p>
            <a:pPr indent="0" lvl="0" marL="0" rtl="0" algn="l">
              <a:spcBef>
                <a:spcPts val="1000"/>
              </a:spcBef>
              <a:spcAft>
                <a:spcPts val="0"/>
              </a:spcAft>
              <a:buNone/>
            </a:pPr>
            <a:r>
              <a:t/>
            </a:r>
            <a:endParaRPr sz="2400">
              <a:latin typeface="Arial"/>
              <a:ea typeface="Arial"/>
              <a:cs typeface="Arial"/>
              <a:sym typeface="Arial"/>
            </a:endParaRPr>
          </a:p>
        </p:txBody>
      </p:sp>
      <p:pic>
        <p:nvPicPr>
          <p:cNvPr id="115" name="Google Shape;115;p15"/>
          <p:cNvPicPr preferRelativeResize="0"/>
          <p:nvPr/>
        </p:nvPicPr>
        <p:blipFill>
          <a:blip r:embed="rId4">
            <a:alphaModFix/>
          </a:blip>
          <a:stretch>
            <a:fillRect/>
          </a:stretch>
        </p:blipFill>
        <p:spPr>
          <a:xfrm>
            <a:off x="996076" y="3649125"/>
            <a:ext cx="3489600" cy="2326400"/>
          </a:xfrm>
          <a:prstGeom prst="rect">
            <a:avLst/>
          </a:prstGeom>
          <a:noFill/>
          <a:ln>
            <a:noFill/>
          </a:ln>
        </p:spPr>
      </p:pic>
      <p:sp>
        <p:nvSpPr>
          <p:cNvPr id="116" name="Google Shape;116;p15"/>
          <p:cNvSpPr txBox="1"/>
          <p:nvPr/>
        </p:nvSpPr>
        <p:spPr>
          <a:xfrm>
            <a:off x="4849400" y="4039588"/>
            <a:ext cx="6619500" cy="19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ko-KR" sz="2400">
                <a:solidFill>
                  <a:schemeClr val="dk1"/>
                </a:solidFill>
              </a:rPr>
              <a:t>—&gt;건강한 삶 위한 혁신기술의 발전으로</a:t>
            </a:r>
            <a:endParaRPr sz="24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ko-KR" sz="2400">
                <a:solidFill>
                  <a:schemeClr val="dk1"/>
                </a:solidFill>
              </a:rPr>
              <a:t>이와 연계한 </a:t>
            </a:r>
            <a:r>
              <a:rPr b="1" lang="ko-KR" sz="2400">
                <a:solidFill>
                  <a:schemeClr val="dk1"/>
                </a:solidFill>
              </a:rPr>
              <a:t>건강증진형 보험상품 및 서비스가 개인의 건강한 삶 유도하고 나아가 공보험 재정안정화에도 기여</a:t>
            </a:r>
            <a:r>
              <a:rPr lang="ko-KR" sz="2400">
                <a:solidFill>
                  <a:schemeClr val="dk1"/>
                </a:solidFill>
              </a:rPr>
              <a:t>할 수 있을 것 강조</a:t>
            </a:r>
            <a:endParaRPr>
              <a:latin typeface="Malgun Gothic"/>
              <a:ea typeface="Malgun Gothic"/>
              <a:cs typeface="Malgun Gothic"/>
              <a:sym typeface="Malgun Gothic"/>
            </a:endParaRPr>
          </a:p>
        </p:txBody>
      </p:sp>
      <p:sp>
        <p:nvSpPr>
          <p:cNvPr id="117" name="Google Shape;117;p15"/>
          <p:cNvSpPr txBox="1"/>
          <p:nvPr/>
        </p:nvSpPr>
        <p:spPr>
          <a:xfrm>
            <a:off x="943863" y="6035863"/>
            <a:ext cx="3489600" cy="468900"/>
          </a:xfrm>
          <a:prstGeom prst="rect">
            <a:avLst/>
          </a:prstGeom>
          <a:noFill/>
          <a:ln>
            <a:noFill/>
          </a:ln>
        </p:spPr>
        <p:txBody>
          <a:bodyPr anchorCtr="0" anchor="t" bIns="91425" lIns="91425" spcFirstLastPara="1" rIns="91425" wrap="square" tIns="91425">
            <a:noAutofit/>
          </a:bodyPr>
          <a:lstStyle/>
          <a:p>
            <a:pPr indent="0" lvl="0" marL="0" rtl="0" algn="ctr">
              <a:lnSpc>
                <a:spcPct val="130000"/>
              </a:lnSpc>
              <a:spcBef>
                <a:spcPts val="0"/>
              </a:spcBef>
              <a:spcAft>
                <a:spcPts val="0"/>
              </a:spcAft>
              <a:buNone/>
            </a:pPr>
            <a:r>
              <a:rPr lang="ko-KR" sz="1200">
                <a:solidFill>
                  <a:schemeClr val="dk1"/>
                </a:solidFill>
                <a:highlight>
                  <a:srgbClr val="FFFFFF"/>
                </a:highlight>
              </a:rPr>
              <a:t>“보험사, 건강관리 서비스업 진출 길 열린다”</a:t>
            </a:r>
            <a:endParaRPr sz="1200">
              <a:solidFill>
                <a:schemeClr val="dk1"/>
              </a:solidFill>
              <a:highlight>
                <a:srgbClr val="FFFFFF"/>
              </a:highlight>
            </a:endParaRPr>
          </a:p>
          <a:p>
            <a:pPr indent="0" lvl="0" marL="0" rtl="0" algn="ctr">
              <a:lnSpc>
                <a:spcPct val="130000"/>
              </a:lnSpc>
              <a:spcBef>
                <a:spcPts val="0"/>
              </a:spcBef>
              <a:spcAft>
                <a:spcPts val="0"/>
              </a:spcAft>
              <a:buClr>
                <a:schemeClr val="dk1"/>
              </a:buClr>
              <a:buSzPts val="1100"/>
              <a:buFont typeface="Arial"/>
              <a:buNone/>
            </a:pPr>
            <a:r>
              <a:rPr lang="ko-KR" sz="1200">
                <a:solidFill>
                  <a:schemeClr val="dk1"/>
                </a:solidFill>
                <a:highlight>
                  <a:srgbClr val="FFFFFF"/>
                </a:highlight>
              </a:rPr>
              <a:t>(이윤정, 조선비즈, 2019.07.02)</a:t>
            </a:r>
            <a:endParaRPr sz="1200">
              <a:solidFill>
                <a:schemeClr val="dk1"/>
              </a:solidFill>
              <a:highlight>
                <a:srgbClr val="FFFFFF"/>
              </a:highlight>
            </a:endParaRPr>
          </a:p>
          <a:p>
            <a:pPr indent="0" lvl="0" marL="0" rtl="0" algn="ctr">
              <a:spcBef>
                <a:spcPts val="0"/>
              </a:spcBef>
              <a:spcAft>
                <a:spcPts val="0"/>
              </a:spcAft>
              <a:buNone/>
            </a:pPr>
            <a:r>
              <a:t/>
            </a:r>
            <a:endParaRPr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6"/>
          <p:cNvSpPr/>
          <p:nvPr/>
        </p:nvSpPr>
        <p:spPr>
          <a:xfrm>
            <a:off x="0" y="1"/>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24" name="Google Shape;124;p16"/>
          <p:cNvSpPr/>
          <p:nvPr/>
        </p:nvSpPr>
        <p:spPr>
          <a:xfrm>
            <a:off x="0" y="6820293"/>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25" name="Google Shape;125;p16"/>
          <p:cNvSpPr txBox="1"/>
          <p:nvPr/>
        </p:nvSpPr>
        <p:spPr>
          <a:xfrm>
            <a:off x="494674" y="410880"/>
            <a:ext cx="1806566" cy="6349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000000"/>
                </a:solidFill>
                <a:latin typeface="Arial"/>
                <a:ea typeface="Arial"/>
                <a:cs typeface="Arial"/>
                <a:sym typeface="Arial"/>
              </a:rPr>
              <a:t>시장 조사</a:t>
            </a:r>
            <a:endParaRPr b="1" i="0" sz="2800" u="none" cap="none" strike="noStrike">
              <a:solidFill>
                <a:srgbClr val="000000"/>
              </a:solidFill>
              <a:latin typeface="Arial"/>
              <a:ea typeface="Arial"/>
              <a:cs typeface="Arial"/>
              <a:sym typeface="Arial"/>
            </a:endParaRPr>
          </a:p>
        </p:txBody>
      </p:sp>
      <p:graphicFrame>
        <p:nvGraphicFramePr>
          <p:cNvPr id="126" name="Google Shape;126;p16"/>
          <p:cNvGraphicFramePr/>
          <p:nvPr/>
        </p:nvGraphicFramePr>
        <p:xfrm>
          <a:off x="6733150" y="3984438"/>
          <a:ext cx="3000000" cy="3000000"/>
        </p:xfrm>
        <a:graphic>
          <a:graphicData uri="http://schemas.openxmlformats.org/drawingml/2006/table">
            <a:tbl>
              <a:tblPr bandRow="1" firstRow="1">
                <a:noFill/>
                <a:tableStyleId>{123EBAEE-5371-4596-A314-A9707CC66550}</a:tableStyleId>
              </a:tblPr>
              <a:tblGrid>
                <a:gridCol w="1226100"/>
                <a:gridCol w="3802100"/>
              </a:tblGrid>
              <a:tr h="399625">
                <a:tc gridSpan="2">
                  <a:txBody>
                    <a:bodyPr/>
                    <a:lstStyle/>
                    <a:p>
                      <a:pPr indent="0" lvl="0" marL="0" marR="0" rtl="0" algn="ctr">
                        <a:spcBef>
                          <a:spcPts val="0"/>
                        </a:spcBef>
                        <a:spcAft>
                          <a:spcPts val="0"/>
                        </a:spcAft>
                        <a:buNone/>
                      </a:pPr>
                      <a:r>
                        <a:rPr lang="ko-KR" sz="2000" u="none" cap="none" strike="noStrike">
                          <a:solidFill>
                            <a:schemeClr val="dk1"/>
                          </a:solidFill>
                          <a:latin typeface="Arial"/>
                          <a:ea typeface="Arial"/>
                          <a:cs typeface="Arial"/>
                          <a:sym typeface="Arial"/>
                        </a:rPr>
                        <a:t>시장 고객 분석</a:t>
                      </a:r>
                      <a:endParaRPr sz="2000" u="none" cap="none" strike="noStrike">
                        <a:solidFill>
                          <a:schemeClr val="dk1"/>
                        </a:solidFill>
                        <a:latin typeface="Arial"/>
                        <a:ea typeface="Arial"/>
                        <a:cs typeface="Arial"/>
                        <a:sym typeface="Arial"/>
                      </a:endParaRPr>
                    </a:p>
                  </a:txBody>
                  <a:tcPr marT="45725" marB="45725" marR="91450" marL="91450" anchor="ctr">
                    <a:solidFill>
                      <a:srgbClr val="D8D8D8"/>
                    </a:solidFill>
                  </a:tcPr>
                </a:tc>
                <a:tc hMerge="1"/>
              </a:tr>
              <a:tr h="637950">
                <a:tc>
                  <a:txBody>
                    <a:bodyPr/>
                    <a:lstStyle/>
                    <a:p>
                      <a:pPr indent="0" lvl="0" marL="0" marR="0" rtl="0" algn="ctr">
                        <a:lnSpc>
                          <a:spcPct val="100000"/>
                        </a:lnSpc>
                        <a:spcBef>
                          <a:spcPts val="0"/>
                        </a:spcBef>
                        <a:spcAft>
                          <a:spcPts val="0"/>
                        </a:spcAft>
                        <a:buClr>
                          <a:schemeClr val="dk1"/>
                        </a:buClr>
                        <a:buSzPts val="2000"/>
                        <a:buFont typeface="Arial"/>
                        <a:buNone/>
                      </a:pPr>
                      <a:r>
                        <a:rPr lang="ko-KR" sz="2000" u="none" cap="none" strike="noStrike">
                          <a:solidFill>
                            <a:schemeClr val="dk1"/>
                          </a:solidFill>
                          <a:latin typeface="Arial"/>
                          <a:ea typeface="Arial"/>
                          <a:cs typeface="Arial"/>
                          <a:sym typeface="Arial"/>
                        </a:rPr>
                        <a:t>피트니스</a:t>
                      </a:r>
                      <a:endParaRPr sz="2000" u="none" cap="none" strike="noStrike">
                        <a:solidFill>
                          <a:schemeClr val="dk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Arial"/>
                        <a:buNone/>
                      </a:pPr>
                      <a:r>
                        <a:rPr lang="ko-KR" sz="2000" u="none" cap="none" strike="noStrike">
                          <a:solidFill>
                            <a:schemeClr val="dk1"/>
                          </a:solidFill>
                          <a:latin typeface="Arial"/>
                          <a:ea typeface="Arial"/>
                          <a:cs typeface="Arial"/>
                          <a:sym typeface="Arial"/>
                        </a:rPr>
                        <a:t>퍼스널 트레이닝 고객을 선호</a:t>
                      </a:r>
                      <a:endParaRPr sz="2000" u="none" cap="none" strike="noStrike">
                        <a:solidFill>
                          <a:schemeClr val="dk1"/>
                        </a:solidFill>
                        <a:latin typeface="Arial"/>
                        <a:ea typeface="Arial"/>
                        <a:cs typeface="Arial"/>
                        <a:sym typeface="Arial"/>
                      </a:endParaRPr>
                    </a:p>
                  </a:txBody>
                  <a:tcPr marT="45725" marB="45725" marR="91450" marL="91450" anchor="ctr"/>
                </a:tc>
              </a:tr>
              <a:tr h="511100">
                <a:tc>
                  <a:txBody>
                    <a:bodyPr/>
                    <a:lstStyle/>
                    <a:p>
                      <a:pPr indent="0" lvl="0" marL="0" marR="0" rtl="0" algn="ctr">
                        <a:lnSpc>
                          <a:spcPct val="100000"/>
                        </a:lnSpc>
                        <a:spcBef>
                          <a:spcPts val="0"/>
                        </a:spcBef>
                        <a:spcAft>
                          <a:spcPts val="0"/>
                        </a:spcAft>
                        <a:buClr>
                          <a:schemeClr val="dk1"/>
                        </a:buClr>
                        <a:buSzPts val="2000"/>
                        <a:buFont typeface="Arial"/>
                        <a:buNone/>
                      </a:pPr>
                      <a:r>
                        <a:rPr lang="ko-KR" sz="2000" u="none" cap="none" strike="noStrike">
                          <a:solidFill>
                            <a:schemeClr val="dk1"/>
                          </a:solidFill>
                          <a:latin typeface="Arial"/>
                          <a:ea typeface="Arial"/>
                          <a:cs typeface="Arial"/>
                          <a:sym typeface="Arial"/>
                        </a:rPr>
                        <a:t>고객</a:t>
                      </a:r>
                      <a:endParaRPr sz="2000" u="none" cap="none" strike="noStrike">
                        <a:solidFill>
                          <a:schemeClr val="dk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Arial"/>
                        <a:buNone/>
                      </a:pPr>
                      <a:r>
                        <a:rPr lang="ko-KR" sz="2000" u="none" cap="none" strike="noStrike">
                          <a:solidFill>
                            <a:schemeClr val="dk1"/>
                          </a:solidFill>
                          <a:latin typeface="Arial"/>
                          <a:ea typeface="Arial"/>
                          <a:cs typeface="Arial"/>
                          <a:sym typeface="Arial"/>
                        </a:rPr>
                        <a:t>자신의 건강 관련된 정보를 원함</a:t>
                      </a:r>
                      <a:endParaRPr sz="2000" u="none" cap="none" strike="noStrike">
                        <a:solidFill>
                          <a:schemeClr val="dk1"/>
                        </a:solidFill>
                        <a:latin typeface="Arial"/>
                        <a:ea typeface="Arial"/>
                        <a:cs typeface="Arial"/>
                        <a:sym typeface="Arial"/>
                      </a:endParaRPr>
                    </a:p>
                  </a:txBody>
                  <a:tcPr marT="45725" marB="45725" marR="91450" marL="91450" anchor="ctr"/>
                </a:tc>
              </a:tr>
              <a:tr h="1022225">
                <a:tc>
                  <a:txBody>
                    <a:bodyPr/>
                    <a:lstStyle/>
                    <a:p>
                      <a:pPr indent="0" lvl="0" marL="0" marR="0" rtl="0" algn="ctr">
                        <a:lnSpc>
                          <a:spcPct val="100000"/>
                        </a:lnSpc>
                        <a:spcBef>
                          <a:spcPts val="0"/>
                        </a:spcBef>
                        <a:spcAft>
                          <a:spcPts val="0"/>
                        </a:spcAft>
                        <a:buClr>
                          <a:schemeClr val="dk1"/>
                        </a:buClr>
                        <a:buSzPts val="2000"/>
                        <a:buFont typeface="Arial"/>
                        <a:buNone/>
                      </a:pPr>
                      <a:r>
                        <a:rPr lang="ko-KR" sz="2000" u="none" cap="none" strike="noStrike">
                          <a:solidFill>
                            <a:schemeClr val="dk1"/>
                          </a:solidFill>
                          <a:latin typeface="Arial"/>
                          <a:ea typeface="Arial"/>
                          <a:cs typeface="Arial"/>
                          <a:sym typeface="Arial"/>
                        </a:rPr>
                        <a:t>보험사</a:t>
                      </a:r>
                      <a:endParaRPr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lang="ko-KR" sz="2000" u="none" cap="none" strike="noStrike">
                          <a:solidFill>
                            <a:schemeClr val="dk1"/>
                          </a:solidFill>
                          <a:latin typeface="Arial"/>
                          <a:ea typeface="Arial"/>
                          <a:cs typeface="Arial"/>
                          <a:sym typeface="Arial"/>
                        </a:rPr>
                        <a:t>은행</a:t>
                      </a:r>
                      <a:endParaRPr sz="2000" u="none" cap="none" strike="noStrike">
                        <a:solidFill>
                          <a:schemeClr val="dk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chemeClr val="dk1"/>
                        </a:buClr>
                        <a:buSzPts val="2000"/>
                        <a:buFont typeface="Arial"/>
                        <a:buNone/>
                      </a:pPr>
                      <a:r>
                        <a:rPr lang="ko-KR" sz="2000" u="none" cap="none" strike="noStrike">
                          <a:solidFill>
                            <a:schemeClr val="dk1"/>
                          </a:solidFill>
                          <a:latin typeface="Arial"/>
                          <a:ea typeface="Arial"/>
                          <a:cs typeface="Arial"/>
                          <a:sym typeface="Arial"/>
                        </a:rPr>
                        <a:t>다양한 경로를 통한 </a:t>
                      </a:r>
                      <a:endParaRPr sz="20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2000"/>
                        <a:buFont typeface="Arial"/>
                        <a:buNone/>
                      </a:pPr>
                      <a:r>
                        <a:rPr lang="ko-KR" sz="2000" u="none" cap="none" strike="noStrike">
                          <a:solidFill>
                            <a:schemeClr val="dk1"/>
                          </a:solidFill>
                          <a:latin typeface="Arial"/>
                          <a:ea typeface="Arial"/>
                          <a:cs typeface="Arial"/>
                          <a:sym typeface="Arial"/>
                        </a:rPr>
                        <a:t>보험 및 금융 상품 판매</a:t>
                      </a:r>
                      <a:endParaRPr sz="2000" u="none" cap="none" strike="noStrike">
                        <a:solidFill>
                          <a:schemeClr val="dk1"/>
                        </a:solidFill>
                        <a:latin typeface="Arial"/>
                        <a:ea typeface="Arial"/>
                        <a:cs typeface="Arial"/>
                        <a:sym typeface="Arial"/>
                      </a:endParaRPr>
                    </a:p>
                  </a:txBody>
                  <a:tcPr marT="45725" marB="45725" marR="91450" marL="91450" anchor="ctr"/>
                </a:tc>
              </a:tr>
            </a:tbl>
          </a:graphicData>
        </a:graphic>
      </p:graphicFrame>
      <p:pic>
        <p:nvPicPr>
          <p:cNvPr id="127" name="Google Shape;127;p16"/>
          <p:cNvPicPr preferRelativeResize="0"/>
          <p:nvPr/>
        </p:nvPicPr>
        <p:blipFill rotWithShape="1">
          <a:blip r:embed="rId3">
            <a:alphaModFix/>
          </a:blip>
          <a:srcRect b="0" l="0" r="0" t="0"/>
          <a:stretch/>
        </p:blipFill>
        <p:spPr>
          <a:xfrm>
            <a:off x="0" y="1230072"/>
            <a:ext cx="4733925" cy="3140555"/>
          </a:xfrm>
          <a:prstGeom prst="rect">
            <a:avLst/>
          </a:prstGeom>
          <a:noFill/>
          <a:ln>
            <a:noFill/>
          </a:ln>
        </p:spPr>
      </p:pic>
      <p:pic>
        <p:nvPicPr>
          <p:cNvPr id="128" name="Google Shape;128;p16"/>
          <p:cNvPicPr preferRelativeResize="0"/>
          <p:nvPr/>
        </p:nvPicPr>
        <p:blipFill rotWithShape="1">
          <a:blip r:embed="rId4">
            <a:alphaModFix/>
          </a:blip>
          <a:srcRect b="0" l="0" r="0" t="0"/>
          <a:stretch/>
        </p:blipFill>
        <p:spPr>
          <a:xfrm>
            <a:off x="494675" y="3316625"/>
            <a:ext cx="6076950" cy="3419475"/>
          </a:xfrm>
          <a:prstGeom prst="rect">
            <a:avLst/>
          </a:prstGeom>
          <a:noFill/>
          <a:ln>
            <a:noFill/>
          </a:ln>
        </p:spPr>
      </p:pic>
      <p:pic>
        <p:nvPicPr>
          <p:cNvPr id="129" name="Google Shape;129;p16"/>
          <p:cNvPicPr preferRelativeResize="0"/>
          <p:nvPr/>
        </p:nvPicPr>
        <p:blipFill rotWithShape="1">
          <a:blip r:embed="rId5">
            <a:alphaModFix/>
          </a:blip>
          <a:srcRect b="0" l="0" r="0" t="0"/>
          <a:stretch/>
        </p:blipFill>
        <p:spPr>
          <a:xfrm>
            <a:off x="4813525" y="444037"/>
            <a:ext cx="5334000" cy="3171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7"/>
          <p:cNvSpPr/>
          <p:nvPr/>
        </p:nvSpPr>
        <p:spPr>
          <a:xfrm>
            <a:off x="0" y="1"/>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36" name="Google Shape;136;p17"/>
          <p:cNvSpPr/>
          <p:nvPr/>
        </p:nvSpPr>
        <p:spPr>
          <a:xfrm>
            <a:off x="0" y="6820293"/>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37" name="Google Shape;137;p17"/>
          <p:cNvSpPr txBox="1"/>
          <p:nvPr/>
        </p:nvSpPr>
        <p:spPr>
          <a:xfrm>
            <a:off x="494673" y="410880"/>
            <a:ext cx="2663817" cy="6349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000000"/>
                </a:solidFill>
                <a:latin typeface="Arial"/>
                <a:ea typeface="Arial"/>
                <a:cs typeface="Arial"/>
                <a:sym typeface="Arial"/>
              </a:rPr>
              <a:t>시장 분석 결과</a:t>
            </a:r>
            <a:endParaRPr b="1" i="0" sz="2800" u="none" cap="none" strike="noStrike">
              <a:solidFill>
                <a:srgbClr val="000000"/>
              </a:solidFill>
              <a:latin typeface="Arial"/>
              <a:ea typeface="Arial"/>
              <a:cs typeface="Arial"/>
              <a:sym typeface="Arial"/>
            </a:endParaRPr>
          </a:p>
        </p:txBody>
      </p:sp>
      <p:sp>
        <p:nvSpPr>
          <p:cNvPr id="138" name="Google Shape;138;p17"/>
          <p:cNvSpPr txBox="1"/>
          <p:nvPr/>
        </p:nvSpPr>
        <p:spPr>
          <a:xfrm>
            <a:off x="2195287" y="1735878"/>
            <a:ext cx="8075909" cy="338666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P.T 가격</a:t>
            </a:r>
            <a:r>
              <a:rPr lang="ko-KR" sz="2400">
                <a:solidFill>
                  <a:srgbClr val="252C41"/>
                </a:solidFill>
              </a:rPr>
              <a:t> 부담스럽고,</a:t>
            </a:r>
            <a:r>
              <a:rPr b="0" i="0" lang="ko-KR" sz="2400" u="none" cap="none" strike="noStrike">
                <a:solidFill>
                  <a:srgbClr val="252C41"/>
                </a:solidFill>
                <a:latin typeface="Arial"/>
                <a:ea typeface="Arial"/>
                <a:cs typeface="Arial"/>
                <a:sym typeface="Arial"/>
              </a:rPr>
              <a:t> 나에게 맞는 트레이너 찾기 힘들다</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센터 한 곳 말고 다양한 곳을 이용하고 싶지만</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옮길 때마다 개인정보 및 차트 작성 요구</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건강 관련 보험 및 금융 상품 정보가 없다</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=&gt; 건강 관련 보험 상품에 접근하기 어렵다</a:t>
            </a:r>
            <a:endParaRPr b="0" i="0" sz="2400" u="none" cap="none" strike="noStrike">
              <a:solidFill>
                <a:srgbClr val="252C4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18"/>
          <p:cNvSpPr/>
          <p:nvPr/>
        </p:nvSpPr>
        <p:spPr>
          <a:xfrm>
            <a:off x="0" y="1"/>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45" name="Google Shape;145;p18"/>
          <p:cNvSpPr/>
          <p:nvPr/>
        </p:nvSpPr>
        <p:spPr>
          <a:xfrm>
            <a:off x="0" y="6820293"/>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46" name="Google Shape;146;p18"/>
          <p:cNvSpPr txBox="1"/>
          <p:nvPr/>
        </p:nvSpPr>
        <p:spPr>
          <a:xfrm>
            <a:off x="494673" y="410880"/>
            <a:ext cx="4197342" cy="6349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000000"/>
                </a:solidFill>
                <a:latin typeface="Arial"/>
                <a:ea typeface="Arial"/>
                <a:cs typeface="Arial"/>
                <a:sym typeface="Arial"/>
              </a:rPr>
              <a:t>피트니스 데이터 서비스</a:t>
            </a:r>
            <a:endParaRPr b="1" i="0" sz="2800" u="none" cap="none" strike="noStrike">
              <a:solidFill>
                <a:srgbClr val="000000"/>
              </a:solidFill>
              <a:latin typeface="Arial"/>
              <a:ea typeface="Arial"/>
              <a:cs typeface="Arial"/>
              <a:sym typeface="Arial"/>
            </a:endParaRPr>
          </a:p>
        </p:txBody>
      </p:sp>
      <p:sp>
        <p:nvSpPr>
          <p:cNvPr id="147" name="Google Shape;147;p18"/>
          <p:cNvSpPr txBox="1"/>
          <p:nvPr/>
        </p:nvSpPr>
        <p:spPr>
          <a:xfrm>
            <a:off x="1366350" y="1758400"/>
            <a:ext cx="9459300" cy="3378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전국 P.T 멤버쉽 + 고객 피트니스 데이터화 + 건강 관련 보험 추천</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목표 달성 시 -&gt; 보상 지급 (블록체인)</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일정 걸음수를 달성했다 -&gt; 걸음수관련 상품을 추천</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체지방, 체중감량에 성공했다 -&gt; 체지방관련 상품을 추천</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부상위험이 높은 운동을 선호한다 -&gt; 부상관련 실비보험을 추천</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rgbClr val="252C4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19"/>
          <p:cNvSpPr/>
          <p:nvPr/>
        </p:nvSpPr>
        <p:spPr>
          <a:xfrm>
            <a:off x="0" y="1"/>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54" name="Google Shape;154;p19"/>
          <p:cNvSpPr/>
          <p:nvPr/>
        </p:nvSpPr>
        <p:spPr>
          <a:xfrm>
            <a:off x="0" y="6820293"/>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grpSp>
        <p:nvGrpSpPr>
          <p:cNvPr id="155" name="Google Shape;155;p19"/>
          <p:cNvGrpSpPr/>
          <p:nvPr/>
        </p:nvGrpSpPr>
        <p:grpSpPr>
          <a:xfrm>
            <a:off x="494674" y="410880"/>
            <a:ext cx="11445026" cy="1723495"/>
            <a:chOff x="494674" y="410880"/>
            <a:chExt cx="11445026" cy="1723495"/>
          </a:xfrm>
        </p:grpSpPr>
        <p:sp>
          <p:nvSpPr>
            <p:cNvPr id="156" name="Google Shape;156;p19"/>
            <p:cNvSpPr txBox="1"/>
            <p:nvPr/>
          </p:nvSpPr>
          <p:spPr>
            <a:xfrm>
              <a:off x="494674" y="410880"/>
              <a:ext cx="1339841" cy="6349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000000"/>
                  </a:solidFill>
                  <a:latin typeface="Arial"/>
                  <a:ea typeface="Arial"/>
                  <a:cs typeface="Arial"/>
                  <a:sym typeface="Arial"/>
                </a:rPr>
                <a:t>경쟁사</a:t>
              </a:r>
              <a:endParaRPr b="1" i="0" sz="2800" u="none" cap="none" strike="noStrike">
                <a:solidFill>
                  <a:srgbClr val="000000"/>
                </a:solidFill>
                <a:latin typeface="Arial"/>
                <a:ea typeface="Arial"/>
                <a:cs typeface="Arial"/>
                <a:sym typeface="Arial"/>
              </a:endParaRPr>
            </a:p>
          </p:txBody>
        </p:sp>
        <p:sp>
          <p:nvSpPr>
            <p:cNvPr id="157" name="Google Shape;157;p19"/>
            <p:cNvSpPr txBox="1"/>
            <p:nvPr/>
          </p:nvSpPr>
          <p:spPr>
            <a:xfrm>
              <a:off x="8828100" y="962875"/>
              <a:ext cx="3111600" cy="1171500"/>
            </a:xfrm>
            <a:prstGeom prst="rect">
              <a:avLst/>
            </a:prstGeom>
            <a:noFill/>
            <a:ln>
              <a:noFill/>
            </a:ln>
          </p:spPr>
          <p:txBody>
            <a:bodyPr anchorCtr="0" anchor="t" bIns="45700" lIns="91425" spcFirstLastPara="1" rIns="91425" wrap="square" tIns="45700">
              <a:noAutofit/>
            </a:bodyPr>
            <a:lstStyle/>
            <a:p>
              <a:pPr indent="0" lvl="0" marL="0" marR="0" rtl="0" algn="just">
                <a:lnSpc>
                  <a:spcPct val="150000"/>
                </a:lnSpc>
                <a:spcBef>
                  <a:spcPts val="0"/>
                </a:spcBef>
                <a:spcAft>
                  <a:spcPts val="0"/>
                </a:spcAft>
                <a:buNone/>
              </a:pPr>
              <a:r>
                <a:rPr b="0" i="0" lang="ko-KR" sz="1800" u="none" cap="none" strike="noStrike">
                  <a:solidFill>
                    <a:schemeClr val="dk1"/>
                  </a:solidFill>
                  <a:latin typeface="Arial"/>
                  <a:ea typeface="Arial"/>
                  <a:cs typeface="Arial"/>
                  <a:sym typeface="Arial"/>
                </a:rPr>
                <a:t>모바일 피트니스</a:t>
              </a:r>
              <a:r>
                <a:rPr lang="ko-KR" sz="1800">
                  <a:solidFill>
                    <a:schemeClr val="dk1"/>
                  </a:solidFill>
                </a:rPr>
                <a:t> 플랫폼</a:t>
              </a:r>
              <a:endParaRPr sz="1800">
                <a:solidFill>
                  <a:schemeClr val="dk1"/>
                </a:solidFill>
              </a:endParaRPr>
            </a:p>
            <a:p>
              <a:pPr indent="0" lvl="0" marL="0" marR="0" rtl="0" algn="just">
                <a:lnSpc>
                  <a:spcPct val="150000"/>
                </a:lnSpc>
                <a:spcBef>
                  <a:spcPts val="0"/>
                </a:spcBef>
                <a:spcAft>
                  <a:spcPts val="0"/>
                </a:spcAft>
                <a:buNone/>
              </a:pPr>
              <a:r>
                <a:rPr lang="ko-KR" sz="1800">
                  <a:solidFill>
                    <a:schemeClr val="dk1"/>
                  </a:solidFill>
                </a:rPr>
                <a:t>(고투 피트니스, TLX PASS)</a:t>
              </a:r>
              <a:endParaRPr sz="1800">
                <a:solidFill>
                  <a:schemeClr val="dk1"/>
                </a:solidFill>
              </a:endParaRPr>
            </a:p>
            <a:p>
              <a:pPr indent="0" lvl="0" marL="0" marR="0" rtl="0" algn="just">
                <a:lnSpc>
                  <a:spcPct val="150000"/>
                </a:lnSpc>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pic>
        <p:nvPicPr>
          <p:cNvPr id="158" name="Google Shape;158;p19"/>
          <p:cNvPicPr preferRelativeResize="0"/>
          <p:nvPr/>
        </p:nvPicPr>
        <p:blipFill>
          <a:blip r:embed="rId3">
            <a:alphaModFix/>
          </a:blip>
          <a:stretch>
            <a:fillRect/>
          </a:stretch>
        </p:blipFill>
        <p:spPr>
          <a:xfrm>
            <a:off x="6880900" y="2565000"/>
            <a:ext cx="4797147" cy="2510849"/>
          </a:xfrm>
          <a:prstGeom prst="rect">
            <a:avLst/>
          </a:prstGeom>
          <a:noFill/>
          <a:ln>
            <a:noFill/>
          </a:ln>
        </p:spPr>
      </p:pic>
      <p:pic>
        <p:nvPicPr>
          <p:cNvPr id="159" name="Google Shape;159;p19"/>
          <p:cNvPicPr preferRelativeResize="0"/>
          <p:nvPr/>
        </p:nvPicPr>
        <p:blipFill>
          <a:blip r:embed="rId4">
            <a:alphaModFix/>
          </a:blip>
          <a:stretch>
            <a:fillRect/>
          </a:stretch>
        </p:blipFill>
        <p:spPr>
          <a:xfrm>
            <a:off x="4875287" y="410875"/>
            <a:ext cx="3807650" cy="2344425"/>
          </a:xfrm>
          <a:prstGeom prst="rect">
            <a:avLst/>
          </a:prstGeom>
          <a:noFill/>
          <a:ln>
            <a:noFill/>
          </a:ln>
        </p:spPr>
      </p:pic>
      <p:sp>
        <p:nvSpPr>
          <p:cNvPr id="160" name="Google Shape;160;p19"/>
          <p:cNvSpPr txBox="1"/>
          <p:nvPr/>
        </p:nvSpPr>
        <p:spPr>
          <a:xfrm>
            <a:off x="494675" y="4861300"/>
            <a:ext cx="1952700" cy="125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ko-KR" sz="1800"/>
              <a:t>금융/ 보험상품추천 분야</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rPr lang="ko-KR" sz="1800"/>
              <a:t>(뱅크샐러드, 레몬브릿지)</a:t>
            </a:r>
            <a:endParaRPr sz="1800"/>
          </a:p>
        </p:txBody>
      </p:sp>
      <p:pic>
        <p:nvPicPr>
          <p:cNvPr id="161" name="Google Shape;161;p19"/>
          <p:cNvPicPr preferRelativeResize="0"/>
          <p:nvPr/>
        </p:nvPicPr>
        <p:blipFill>
          <a:blip r:embed="rId5">
            <a:alphaModFix/>
          </a:blip>
          <a:stretch>
            <a:fillRect/>
          </a:stretch>
        </p:blipFill>
        <p:spPr>
          <a:xfrm>
            <a:off x="2711900" y="4099227"/>
            <a:ext cx="3547477" cy="2344425"/>
          </a:xfrm>
          <a:prstGeom prst="rect">
            <a:avLst/>
          </a:prstGeom>
          <a:noFill/>
          <a:ln>
            <a:noFill/>
          </a:ln>
        </p:spPr>
      </p:pic>
      <p:pic>
        <p:nvPicPr>
          <p:cNvPr id="162" name="Google Shape;162;p19"/>
          <p:cNvPicPr preferRelativeResize="0"/>
          <p:nvPr/>
        </p:nvPicPr>
        <p:blipFill rotWithShape="1">
          <a:blip r:embed="rId6">
            <a:alphaModFix/>
          </a:blip>
          <a:srcRect b="0" l="0" r="0" t="0"/>
          <a:stretch/>
        </p:blipFill>
        <p:spPr>
          <a:xfrm>
            <a:off x="1963325" y="909175"/>
            <a:ext cx="1824522" cy="3662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0"/>
          <p:cNvSpPr/>
          <p:nvPr/>
        </p:nvSpPr>
        <p:spPr>
          <a:xfrm>
            <a:off x="0" y="1"/>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69" name="Google Shape;169;p20"/>
          <p:cNvSpPr/>
          <p:nvPr/>
        </p:nvSpPr>
        <p:spPr>
          <a:xfrm>
            <a:off x="0" y="6820293"/>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70" name="Google Shape;170;p20"/>
          <p:cNvSpPr txBox="1"/>
          <p:nvPr/>
        </p:nvSpPr>
        <p:spPr>
          <a:xfrm>
            <a:off x="494674" y="410880"/>
            <a:ext cx="2197091" cy="6349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000000"/>
                </a:solidFill>
                <a:latin typeface="Arial"/>
                <a:ea typeface="Arial"/>
                <a:cs typeface="Arial"/>
                <a:sym typeface="Arial"/>
              </a:rPr>
              <a:t>서비스 기능</a:t>
            </a:r>
            <a:endParaRPr b="1" i="0" sz="2800" u="none" cap="none" strike="noStrike">
              <a:solidFill>
                <a:srgbClr val="000000"/>
              </a:solidFill>
              <a:latin typeface="Arial"/>
              <a:ea typeface="Arial"/>
              <a:cs typeface="Arial"/>
              <a:sym typeface="Arial"/>
            </a:endParaRPr>
          </a:p>
        </p:txBody>
      </p:sp>
      <p:sp>
        <p:nvSpPr>
          <p:cNvPr id="171" name="Google Shape;171;p20"/>
          <p:cNvSpPr txBox="1"/>
          <p:nvPr/>
        </p:nvSpPr>
        <p:spPr>
          <a:xfrm>
            <a:off x="2119088" y="2103861"/>
            <a:ext cx="8075908" cy="338063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지점찾기</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트레이너찾기</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온라인 간편결제</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rPr b="0" i="0" lang="ko-KR" sz="2400" u="none" cap="none" strike="noStrike">
                <a:solidFill>
                  <a:srgbClr val="252C41"/>
                </a:solidFill>
                <a:latin typeface="Arial"/>
                <a:ea typeface="Arial"/>
                <a:cs typeface="Arial"/>
                <a:sym typeface="Arial"/>
              </a:rPr>
              <a:t>마이데이터</a:t>
            </a:r>
            <a:endParaRPr b="0" i="0" sz="2400" u="none" cap="none" strike="noStrike">
              <a:solidFill>
                <a:srgbClr val="252C41"/>
              </a:solidFill>
              <a:latin typeface="Arial"/>
              <a:ea typeface="Arial"/>
              <a:cs typeface="Arial"/>
              <a:sym typeface="Arial"/>
            </a:endParaRPr>
          </a:p>
          <a:p>
            <a:pPr indent="0" lvl="0" marL="0" marR="0" rtl="0" algn="ctr">
              <a:spcBef>
                <a:spcPts val="0"/>
              </a:spcBef>
              <a:spcAft>
                <a:spcPts val="0"/>
              </a:spcAft>
              <a:buNone/>
            </a:pPr>
            <a:r>
              <a:t/>
            </a:r>
            <a:endParaRPr sz="2400">
              <a:solidFill>
                <a:srgbClr val="252C41"/>
              </a:solidFill>
            </a:endParaRPr>
          </a:p>
          <a:p>
            <a:pPr indent="0" lvl="0" marL="0" rtl="0" algn="ctr">
              <a:spcBef>
                <a:spcPts val="0"/>
              </a:spcBef>
              <a:spcAft>
                <a:spcPts val="0"/>
              </a:spcAft>
              <a:buClr>
                <a:schemeClr val="dk1"/>
              </a:buClr>
              <a:buFont typeface="Arial"/>
              <a:buNone/>
            </a:pPr>
            <a:r>
              <a:rPr lang="ko-KR" sz="2400">
                <a:solidFill>
                  <a:srgbClr val="252C41"/>
                </a:solidFill>
              </a:rPr>
              <a:t>금융상품추천</a:t>
            </a:r>
            <a:endParaRPr sz="2400">
              <a:solidFill>
                <a:srgbClr val="252C4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21"/>
          <p:cNvPicPr preferRelativeResize="0"/>
          <p:nvPr/>
        </p:nvPicPr>
        <p:blipFill rotWithShape="1">
          <a:blip r:embed="rId3">
            <a:alphaModFix/>
          </a:blip>
          <a:srcRect b="0" l="0" r="0" t="0"/>
          <a:stretch/>
        </p:blipFill>
        <p:spPr>
          <a:xfrm>
            <a:off x="2917626" y="410875"/>
            <a:ext cx="6350400" cy="6350400"/>
          </a:xfrm>
          <a:prstGeom prst="rect">
            <a:avLst/>
          </a:prstGeom>
          <a:noFill/>
          <a:ln>
            <a:noFill/>
          </a:ln>
        </p:spPr>
      </p:pic>
      <p:sp>
        <p:nvSpPr>
          <p:cNvPr id="178" name="Google Shape;178;p21"/>
          <p:cNvSpPr/>
          <p:nvPr/>
        </p:nvSpPr>
        <p:spPr>
          <a:xfrm>
            <a:off x="0" y="1"/>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79" name="Google Shape;179;p21"/>
          <p:cNvSpPr/>
          <p:nvPr/>
        </p:nvSpPr>
        <p:spPr>
          <a:xfrm>
            <a:off x="0" y="6820293"/>
            <a:ext cx="12192000" cy="75414"/>
          </a:xfrm>
          <a:prstGeom prst="rect">
            <a:avLst/>
          </a:prstGeom>
          <a:solidFill>
            <a:srgbClr val="252C41"/>
          </a:solidFill>
          <a:ln cap="flat" cmpd="sng" w="12700">
            <a:solidFill>
              <a:srgbClr val="252C4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Malgun Gothic"/>
              <a:buNone/>
            </a:pPr>
            <a:r>
              <a:t/>
            </a:r>
            <a:endParaRPr b="0" i="0" sz="1800" u="none" cap="none" strike="noStrike">
              <a:solidFill>
                <a:srgbClr val="FFFFFF"/>
              </a:solidFill>
              <a:latin typeface="Malgun Gothic"/>
              <a:ea typeface="Malgun Gothic"/>
              <a:cs typeface="Malgun Gothic"/>
              <a:sym typeface="Malgun Gothic"/>
            </a:endParaRPr>
          </a:p>
        </p:txBody>
      </p:sp>
      <p:sp>
        <p:nvSpPr>
          <p:cNvPr id="180" name="Google Shape;180;p21"/>
          <p:cNvSpPr txBox="1"/>
          <p:nvPr/>
        </p:nvSpPr>
        <p:spPr>
          <a:xfrm>
            <a:off x="494673" y="410880"/>
            <a:ext cx="1806567" cy="63496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rPr b="1" i="0" lang="ko-KR" sz="2800" u="none" cap="none" strike="noStrike">
                <a:solidFill>
                  <a:srgbClr val="000000"/>
                </a:solidFill>
                <a:latin typeface="Arial"/>
                <a:ea typeface="Arial"/>
                <a:cs typeface="Arial"/>
                <a:sym typeface="Arial"/>
              </a:rPr>
              <a:t>수익 모델</a:t>
            </a:r>
            <a:endParaRPr b="1" i="0" sz="2800" u="none" cap="none" strike="noStrike">
              <a:solidFill>
                <a:srgbClr val="000000"/>
              </a:solidFill>
              <a:latin typeface="Arial"/>
              <a:ea typeface="Arial"/>
              <a:cs typeface="Arial"/>
              <a:sym typeface="Arial"/>
            </a:endParaRPr>
          </a:p>
        </p:txBody>
      </p:sp>
      <p:sp>
        <p:nvSpPr>
          <p:cNvPr id="181" name="Google Shape;181;p21"/>
          <p:cNvSpPr/>
          <p:nvPr/>
        </p:nvSpPr>
        <p:spPr>
          <a:xfrm>
            <a:off x="6405200" y="2317075"/>
            <a:ext cx="1839600" cy="716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1800" u="none" cap="none" strike="noStrike">
                <a:solidFill>
                  <a:schemeClr val="dk1"/>
                </a:solidFill>
                <a:latin typeface="Arial"/>
                <a:ea typeface="Arial"/>
                <a:cs typeface="Arial"/>
                <a:sym typeface="Arial"/>
              </a:rPr>
              <a:t>건강 정보 제공</a:t>
            </a:r>
            <a:endParaRPr b="0" i="0" sz="1800" u="none" cap="none" strike="noStrike">
              <a:solidFill>
                <a:schemeClr val="dk1"/>
              </a:solidFill>
              <a:latin typeface="Arial"/>
              <a:ea typeface="Arial"/>
              <a:cs typeface="Arial"/>
              <a:sym typeface="Arial"/>
            </a:endParaRPr>
          </a:p>
        </p:txBody>
      </p:sp>
      <p:sp>
        <p:nvSpPr>
          <p:cNvPr id="182" name="Google Shape;182;p21"/>
          <p:cNvSpPr/>
          <p:nvPr/>
        </p:nvSpPr>
        <p:spPr>
          <a:xfrm>
            <a:off x="4893200" y="4444675"/>
            <a:ext cx="1695600" cy="716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1800" u="none" cap="none" strike="noStrike">
                <a:solidFill>
                  <a:schemeClr val="dk1"/>
                </a:solidFill>
                <a:latin typeface="Arial"/>
                <a:ea typeface="Arial"/>
                <a:cs typeface="Arial"/>
                <a:sym typeface="Arial"/>
              </a:rPr>
              <a:t>P.T 고객 확대</a:t>
            </a:r>
            <a:endParaRPr b="0" i="0" sz="1800" u="none" cap="none" strike="noStrike">
              <a:solidFill>
                <a:schemeClr val="dk1"/>
              </a:solidFill>
              <a:latin typeface="Arial"/>
              <a:ea typeface="Arial"/>
              <a:cs typeface="Arial"/>
              <a:sym typeface="Arial"/>
            </a:endParaRPr>
          </a:p>
        </p:txBody>
      </p:sp>
      <p:sp>
        <p:nvSpPr>
          <p:cNvPr id="183" name="Google Shape;183;p21"/>
          <p:cNvSpPr/>
          <p:nvPr/>
        </p:nvSpPr>
        <p:spPr>
          <a:xfrm>
            <a:off x="5707825" y="4769338"/>
            <a:ext cx="1735200" cy="716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1800" u="none" cap="none" strike="noStrike">
                <a:solidFill>
                  <a:schemeClr val="dk1"/>
                </a:solidFill>
                <a:latin typeface="Arial"/>
                <a:ea typeface="Arial"/>
                <a:cs typeface="Arial"/>
                <a:sym typeface="Arial"/>
              </a:rPr>
              <a:t>수수료 지급</a:t>
            </a:r>
            <a:endParaRPr b="0" i="0" sz="1800" u="none" cap="none" strike="noStrike">
              <a:solidFill>
                <a:schemeClr val="dk1"/>
              </a:solidFill>
              <a:latin typeface="Arial"/>
              <a:ea typeface="Arial"/>
              <a:cs typeface="Arial"/>
              <a:sym typeface="Arial"/>
            </a:endParaRPr>
          </a:p>
        </p:txBody>
      </p:sp>
      <p:sp>
        <p:nvSpPr>
          <p:cNvPr id="184" name="Google Shape;184;p21"/>
          <p:cNvSpPr/>
          <p:nvPr/>
        </p:nvSpPr>
        <p:spPr>
          <a:xfrm>
            <a:off x="6871400" y="3586075"/>
            <a:ext cx="2379600" cy="716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1800" u="none" cap="none" strike="noStrike">
                <a:solidFill>
                  <a:schemeClr val="dk1"/>
                </a:solidFill>
                <a:latin typeface="Arial"/>
                <a:ea typeface="Arial"/>
                <a:cs typeface="Arial"/>
                <a:sym typeface="Arial"/>
              </a:rPr>
              <a:t>보험, 금융상품 판매 중개</a:t>
            </a:r>
            <a:endParaRPr b="0" i="0" sz="1800" u="none" cap="none" strike="noStrike">
              <a:solidFill>
                <a:schemeClr val="dk1"/>
              </a:solidFill>
              <a:latin typeface="Arial"/>
              <a:ea typeface="Arial"/>
              <a:cs typeface="Arial"/>
              <a:sym typeface="Arial"/>
            </a:endParaRPr>
          </a:p>
        </p:txBody>
      </p:sp>
      <p:sp>
        <p:nvSpPr>
          <p:cNvPr id="185" name="Google Shape;185;p21"/>
          <p:cNvSpPr/>
          <p:nvPr/>
        </p:nvSpPr>
        <p:spPr>
          <a:xfrm>
            <a:off x="3417200" y="2317075"/>
            <a:ext cx="2448000" cy="720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1800" u="none" cap="none" strike="noStrike">
                <a:solidFill>
                  <a:schemeClr val="dk1"/>
                </a:solidFill>
                <a:latin typeface="Arial"/>
                <a:ea typeface="Arial"/>
                <a:cs typeface="Arial"/>
                <a:sym typeface="Arial"/>
              </a:rPr>
              <a:t>헬스케어 서비스 제공</a:t>
            </a:r>
            <a:endParaRPr b="0" i="0" sz="1800" u="none" cap="none" strike="noStrike">
              <a:solidFill>
                <a:schemeClr val="dk1"/>
              </a:solidFill>
              <a:latin typeface="Arial"/>
              <a:ea typeface="Arial"/>
              <a:cs typeface="Arial"/>
              <a:sym typeface="Arial"/>
            </a:endParaRPr>
          </a:p>
        </p:txBody>
      </p:sp>
      <p:sp>
        <p:nvSpPr>
          <p:cNvPr id="186" name="Google Shape;186;p21"/>
          <p:cNvSpPr/>
          <p:nvPr/>
        </p:nvSpPr>
        <p:spPr>
          <a:xfrm>
            <a:off x="2917650" y="3533938"/>
            <a:ext cx="2379600" cy="716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1800" u="none" cap="none" strike="noStrike">
                <a:solidFill>
                  <a:schemeClr val="dk1"/>
                </a:solidFill>
                <a:latin typeface="Arial"/>
                <a:ea typeface="Arial"/>
                <a:cs typeface="Arial"/>
                <a:sym typeface="Arial"/>
              </a:rPr>
              <a:t>서비스 이용료 제공</a:t>
            </a:r>
            <a:endParaRPr b="0" i="0" sz="1800" u="none" cap="none" strike="noStrike">
              <a:solidFill>
                <a:schemeClr val="dk1"/>
              </a:solidFill>
              <a:latin typeface="Arial"/>
              <a:ea typeface="Arial"/>
              <a:cs typeface="Arial"/>
              <a:sym typeface="Arial"/>
            </a:endParaRPr>
          </a:p>
        </p:txBody>
      </p:sp>
      <p:sp>
        <p:nvSpPr>
          <p:cNvPr id="187" name="Google Shape;187;p21"/>
          <p:cNvSpPr/>
          <p:nvPr/>
        </p:nvSpPr>
        <p:spPr>
          <a:xfrm>
            <a:off x="5607949" y="1255275"/>
            <a:ext cx="952800" cy="7131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2000" u="none" cap="none" strike="noStrike">
                <a:solidFill>
                  <a:schemeClr val="lt1"/>
                </a:solidFill>
                <a:latin typeface="Arial"/>
                <a:ea typeface="Arial"/>
                <a:cs typeface="Arial"/>
                <a:sym typeface="Arial"/>
              </a:rPr>
              <a:t>고객</a:t>
            </a:r>
            <a:endParaRPr b="0" i="0" sz="2000" u="none" cap="none" strike="noStrike">
              <a:solidFill>
                <a:schemeClr val="lt1"/>
              </a:solidFill>
              <a:latin typeface="Arial"/>
              <a:ea typeface="Arial"/>
              <a:cs typeface="Arial"/>
              <a:sym typeface="Arial"/>
            </a:endParaRPr>
          </a:p>
        </p:txBody>
      </p:sp>
      <p:sp>
        <p:nvSpPr>
          <p:cNvPr id="188" name="Google Shape;188;p21"/>
          <p:cNvSpPr/>
          <p:nvPr/>
        </p:nvSpPr>
        <p:spPr>
          <a:xfrm>
            <a:off x="5433200" y="3224600"/>
            <a:ext cx="1317900" cy="760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2000" u="none" cap="none" strike="noStrike">
                <a:solidFill>
                  <a:schemeClr val="lt1"/>
                </a:solidFill>
                <a:latin typeface="Arial"/>
                <a:ea typeface="Arial"/>
                <a:cs typeface="Arial"/>
                <a:sym typeface="Arial"/>
              </a:rPr>
              <a:t>MU&amp;FIN</a:t>
            </a:r>
            <a:endParaRPr b="0" i="0" sz="2000" u="none" cap="none" strike="noStrike">
              <a:solidFill>
                <a:schemeClr val="lt1"/>
              </a:solidFill>
              <a:latin typeface="Arial"/>
              <a:ea typeface="Arial"/>
              <a:cs typeface="Arial"/>
              <a:sym typeface="Arial"/>
            </a:endParaRPr>
          </a:p>
        </p:txBody>
      </p:sp>
      <p:sp>
        <p:nvSpPr>
          <p:cNvPr id="189" name="Google Shape;189;p21"/>
          <p:cNvSpPr/>
          <p:nvPr/>
        </p:nvSpPr>
        <p:spPr>
          <a:xfrm>
            <a:off x="3655447" y="4747193"/>
            <a:ext cx="1317900" cy="760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2000" u="none" cap="none" strike="noStrike">
                <a:solidFill>
                  <a:schemeClr val="lt1"/>
                </a:solidFill>
                <a:latin typeface="Arial"/>
                <a:ea typeface="Arial"/>
                <a:cs typeface="Arial"/>
                <a:sym typeface="Arial"/>
              </a:rPr>
              <a:t>피트니스</a:t>
            </a:r>
            <a:endParaRPr b="0" i="0" sz="2000" u="none" cap="none" strike="noStrike">
              <a:solidFill>
                <a:schemeClr val="lt1"/>
              </a:solidFill>
              <a:latin typeface="Arial"/>
              <a:ea typeface="Arial"/>
              <a:cs typeface="Arial"/>
              <a:sym typeface="Arial"/>
            </a:endParaRPr>
          </a:p>
        </p:txBody>
      </p:sp>
      <p:sp>
        <p:nvSpPr>
          <p:cNvPr id="190" name="Google Shape;190;p21"/>
          <p:cNvSpPr/>
          <p:nvPr/>
        </p:nvSpPr>
        <p:spPr>
          <a:xfrm>
            <a:off x="7243197" y="4747205"/>
            <a:ext cx="1317900" cy="760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ko-KR" sz="2000" u="none" cap="none" strike="noStrike">
                <a:solidFill>
                  <a:schemeClr val="lt1"/>
                </a:solidFill>
                <a:latin typeface="Arial"/>
                <a:ea typeface="Arial"/>
                <a:cs typeface="Arial"/>
                <a:sym typeface="Arial"/>
              </a:rPr>
              <a:t>보험</a:t>
            </a:r>
            <a:endParaRPr b="0" i="0" sz="2000" u="none" cap="none" strike="noStrike">
              <a:solidFill>
                <a:schemeClr val="lt1"/>
              </a:solidFill>
              <a:latin typeface="Arial"/>
              <a:ea typeface="Arial"/>
              <a:cs typeface="Arial"/>
              <a:sym typeface="Arial"/>
            </a:endParaRPr>
          </a:p>
          <a:p>
            <a:pPr indent="0" lvl="0" marL="0" marR="0" rtl="0" algn="ctr">
              <a:spcBef>
                <a:spcPts val="0"/>
              </a:spcBef>
              <a:spcAft>
                <a:spcPts val="0"/>
              </a:spcAft>
              <a:buNone/>
            </a:pPr>
            <a:r>
              <a:rPr b="0" i="0" lang="ko-KR" sz="2000" u="none" cap="none" strike="noStrike">
                <a:solidFill>
                  <a:schemeClr val="lt1"/>
                </a:solidFill>
                <a:latin typeface="Arial"/>
                <a:ea typeface="Arial"/>
                <a:cs typeface="Arial"/>
                <a:sym typeface="Arial"/>
              </a:rPr>
              <a:t>은행</a:t>
            </a:r>
            <a:endParaRPr b="0" i="0" sz="2000" u="none" cap="none" strike="noStrik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테마">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